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4"/>
  </p:notesMasterIdLst>
  <p:sldIdLst>
    <p:sldId id="256" r:id="rId5"/>
    <p:sldId id="570" r:id="rId6"/>
    <p:sldId id="258" r:id="rId7"/>
    <p:sldId id="574" r:id="rId8"/>
    <p:sldId id="587" r:id="rId9"/>
    <p:sldId id="510" r:id="rId10"/>
    <p:sldId id="591" r:id="rId11"/>
    <p:sldId id="260" r:id="rId12"/>
    <p:sldId id="578" r:id="rId13"/>
    <p:sldId id="579" r:id="rId14"/>
    <p:sldId id="580" r:id="rId15"/>
    <p:sldId id="590" r:id="rId16"/>
    <p:sldId id="592" r:id="rId17"/>
    <p:sldId id="581" r:id="rId18"/>
    <p:sldId id="261" r:id="rId19"/>
    <p:sldId id="593" r:id="rId20"/>
    <p:sldId id="594" r:id="rId21"/>
    <p:sldId id="595" r:id="rId22"/>
    <p:sldId id="596" r:id="rId23"/>
    <p:sldId id="599" r:id="rId24"/>
    <p:sldId id="598" r:id="rId25"/>
    <p:sldId id="597" r:id="rId26"/>
    <p:sldId id="600" r:id="rId27"/>
    <p:sldId id="601" r:id="rId28"/>
    <p:sldId id="602" r:id="rId29"/>
    <p:sldId id="603" r:id="rId30"/>
    <p:sldId id="604" r:id="rId31"/>
    <p:sldId id="605" r:id="rId32"/>
    <p:sldId id="606" r:id="rId3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892621-3D0C-CFA7-6759-FE62D0C33385}" name="Alexis Marcet" initials="AM" userId="S::a.marcet@boumendiletconsultants.fr::2a254946-556c-4898-b496-dd1c3c7c6b61" providerId="AD"/>
  <p188:author id="{F30ED329-23C2-9AF1-1B42-64938B2BD398}" name="Julien Nègre" initials="JN" userId="S::julien.negre@amnyos.com::405fb1e9-1e9a-4b8c-81d8-73157a0838a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B5A1"/>
    <a:srgbClr val="55BFD1"/>
    <a:srgbClr val="254A96"/>
    <a:srgbClr val="F07E26"/>
    <a:srgbClr val="E6332A"/>
    <a:srgbClr val="F4519B"/>
    <a:srgbClr val="298EC2"/>
    <a:srgbClr val="F6BD3D"/>
    <a:srgbClr val="39B398"/>
    <a:srgbClr val="8A5D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32E586-EDFB-4B50-920E-8807622839DB}" v="1" dt="2025-02-14T08:33:06.262"/>
    <p1510:client id="{82173CC3-2642-4841-83F8-B33B066977B7}" v="9" dt="2025-02-13T18:05:43.85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40" autoAdjust="0"/>
    <p:restoredTop sz="93681" autoAdjust="0"/>
  </p:normalViewPr>
  <p:slideViewPr>
    <p:cSldViewPr snapToGrid="0">
      <p:cViewPr varScale="1">
        <p:scale>
          <a:sx n="65" d="100"/>
          <a:sy n="65" d="100"/>
        </p:scale>
        <p:origin x="6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9F8B18-21AE-440E-9037-5A6A86A16522}" type="datetimeFigureOut">
              <a:rPr lang="fr-FR" smtClean="0"/>
              <a:t>14/02/2025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78378-F7A8-4AE1-9D74-7A8078BF17BB}" type="slidenum">
              <a:rPr lang="fr-FR" smtClean="0"/>
              <a:t>‹N°›</a:t>
            </a:fld>
            <a:endParaRPr lang="fr-FR"/>
          </a:p>
        </p:txBody>
      </p:sp>
    </p:spTree>
    <p:extLst>
      <p:ext uri="{BB962C8B-B14F-4D97-AF65-F5344CB8AC3E}">
        <p14:creationId xmlns:p14="http://schemas.microsoft.com/office/powerpoint/2010/main" val="1558855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6" Type="http://schemas.openxmlformats.org/officeDocument/2006/relationships/image" Target="../media/image33.png"/><Relationship Id="rId21" Type="http://schemas.openxmlformats.org/officeDocument/2006/relationships/image" Target="../media/image28.svg"/><Relationship Id="rId42" Type="http://schemas.openxmlformats.org/officeDocument/2006/relationships/image" Target="../media/image49.png"/><Relationship Id="rId47" Type="http://schemas.openxmlformats.org/officeDocument/2006/relationships/image" Target="../media/image54.svg"/><Relationship Id="rId63" Type="http://schemas.openxmlformats.org/officeDocument/2006/relationships/image" Target="../media/image70.svg"/><Relationship Id="rId68" Type="http://schemas.openxmlformats.org/officeDocument/2006/relationships/image" Target="../media/image75.png"/><Relationship Id="rId2" Type="http://schemas.openxmlformats.org/officeDocument/2006/relationships/image" Target="../media/image10.png"/><Relationship Id="rId16" Type="http://schemas.openxmlformats.org/officeDocument/2006/relationships/image" Target="../media/image23.png"/><Relationship Id="rId29" Type="http://schemas.openxmlformats.org/officeDocument/2006/relationships/image" Target="../media/image36.svg"/><Relationship Id="rId11" Type="http://schemas.openxmlformats.org/officeDocument/2006/relationships/image" Target="../media/image18.svg"/><Relationship Id="rId24" Type="http://schemas.openxmlformats.org/officeDocument/2006/relationships/image" Target="../media/image31.png"/><Relationship Id="rId32" Type="http://schemas.openxmlformats.org/officeDocument/2006/relationships/image" Target="../media/image39.png"/><Relationship Id="rId37" Type="http://schemas.openxmlformats.org/officeDocument/2006/relationships/image" Target="../media/image44.svg"/><Relationship Id="rId40" Type="http://schemas.openxmlformats.org/officeDocument/2006/relationships/image" Target="../media/image47.png"/><Relationship Id="rId45" Type="http://schemas.openxmlformats.org/officeDocument/2006/relationships/image" Target="../media/image52.svg"/><Relationship Id="rId53" Type="http://schemas.openxmlformats.org/officeDocument/2006/relationships/image" Target="../media/image60.svg"/><Relationship Id="rId58" Type="http://schemas.openxmlformats.org/officeDocument/2006/relationships/image" Target="../media/image65.png"/><Relationship Id="rId66" Type="http://schemas.openxmlformats.org/officeDocument/2006/relationships/image" Target="../media/image73.png"/><Relationship Id="rId5" Type="http://schemas.openxmlformats.org/officeDocument/2006/relationships/image" Target="../media/image12.svg"/><Relationship Id="rId61" Type="http://schemas.openxmlformats.org/officeDocument/2006/relationships/image" Target="../media/image68.svg"/><Relationship Id="rId19" Type="http://schemas.openxmlformats.org/officeDocument/2006/relationships/image" Target="../media/image26.sv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34.svg"/><Relationship Id="rId30" Type="http://schemas.openxmlformats.org/officeDocument/2006/relationships/image" Target="../media/image37.png"/><Relationship Id="rId35" Type="http://schemas.openxmlformats.org/officeDocument/2006/relationships/image" Target="../media/image42.svg"/><Relationship Id="rId43" Type="http://schemas.openxmlformats.org/officeDocument/2006/relationships/image" Target="../media/image50.svg"/><Relationship Id="rId48" Type="http://schemas.openxmlformats.org/officeDocument/2006/relationships/image" Target="../media/image55.png"/><Relationship Id="rId56" Type="http://schemas.openxmlformats.org/officeDocument/2006/relationships/image" Target="../media/image63.png"/><Relationship Id="rId64" Type="http://schemas.openxmlformats.org/officeDocument/2006/relationships/image" Target="../media/image71.png"/><Relationship Id="rId69" Type="http://schemas.openxmlformats.org/officeDocument/2006/relationships/image" Target="../media/image76.svg"/><Relationship Id="rId8" Type="http://schemas.openxmlformats.org/officeDocument/2006/relationships/image" Target="../media/image15.png"/><Relationship Id="rId51" Type="http://schemas.openxmlformats.org/officeDocument/2006/relationships/image" Target="../media/image58.svg"/><Relationship Id="rId72" Type="http://schemas.openxmlformats.org/officeDocument/2006/relationships/image" Target="../media/image79.png"/><Relationship Id="rId3" Type="http://schemas.openxmlformats.org/officeDocument/2006/relationships/image" Target="../media/image3.png"/><Relationship Id="rId12" Type="http://schemas.openxmlformats.org/officeDocument/2006/relationships/image" Target="../media/image19.png"/><Relationship Id="rId17" Type="http://schemas.openxmlformats.org/officeDocument/2006/relationships/image" Target="../media/image24.svg"/><Relationship Id="rId25" Type="http://schemas.openxmlformats.org/officeDocument/2006/relationships/image" Target="../media/image32.svg"/><Relationship Id="rId33" Type="http://schemas.openxmlformats.org/officeDocument/2006/relationships/image" Target="../media/image40.svg"/><Relationship Id="rId38" Type="http://schemas.openxmlformats.org/officeDocument/2006/relationships/image" Target="../media/image45.png"/><Relationship Id="rId46" Type="http://schemas.openxmlformats.org/officeDocument/2006/relationships/image" Target="../media/image53.png"/><Relationship Id="rId59" Type="http://schemas.openxmlformats.org/officeDocument/2006/relationships/image" Target="../media/image66.svg"/><Relationship Id="rId67" Type="http://schemas.openxmlformats.org/officeDocument/2006/relationships/image" Target="../media/image74.svg"/><Relationship Id="rId20" Type="http://schemas.openxmlformats.org/officeDocument/2006/relationships/image" Target="../media/image27.png"/><Relationship Id="rId41" Type="http://schemas.openxmlformats.org/officeDocument/2006/relationships/image" Target="../media/image48.svg"/><Relationship Id="rId54" Type="http://schemas.openxmlformats.org/officeDocument/2006/relationships/image" Target="../media/image61.png"/><Relationship Id="rId62" Type="http://schemas.openxmlformats.org/officeDocument/2006/relationships/image" Target="../media/image69.png"/><Relationship Id="rId70" Type="http://schemas.openxmlformats.org/officeDocument/2006/relationships/image" Target="../media/image77.png"/><Relationship Id="rId1" Type="http://schemas.openxmlformats.org/officeDocument/2006/relationships/slideMaster" Target="../slideMasters/slideMaster1.xml"/><Relationship Id="rId6" Type="http://schemas.openxmlformats.org/officeDocument/2006/relationships/image" Target="../media/image13.png"/><Relationship Id="rId15" Type="http://schemas.openxmlformats.org/officeDocument/2006/relationships/image" Target="../media/image22.svg"/><Relationship Id="rId23" Type="http://schemas.openxmlformats.org/officeDocument/2006/relationships/image" Target="../media/image30.svg"/><Relationship Id="rId28" Type="http://schemas.openxmlformats.org/officeDocument/2006/relationships/image" Target="../media/image35.png"/><Relationship Id="rId36" Type="http://schemas.openxmlformats.org/officeDocument/2006/relationships/image" Target="../media/image43.png"/><Relationship Id="rId49" Type="http://schemas.openxmlformats.org/officeDocument/2006/relationships/image" Target="../media/image56.svg"/><Relationship Id="rId57" Type="http://schemas.openxmlformats.org/officeDocument/2006/relationships/image" Target="../media/image64.svg"/><Relationship Id="rId10" Type="http://schemas.openxmlformats.org/officeDocument/2006/relationships/image" Target="../media/image17.png"/><Relationship Id="rId31" Type="http://schemas.openxmlformats.org/officeDocument/2006/relationships/image" Target="../media/image38.svg"/><Relationship Id="rId44" Type="http://schemas.openxmlformats.org/officeDocument/2006/relationships/image" Target="../media/image51.png"/><Relationship Id="rId52" Type="http://schemas.openxmlformats.org/officeDocument/2006/relationships/image" Target="../media/image59.png"/><Relationship Id="rId60" Type="http://schemas.openxmlformats.org/officeDocument/2006/relationships/image" Target="../media/image67.png"/><Relationship Id="rId65" Type="http://schemas.openxmlformats.org/officeDocument/2006/relationships/image" Target="../media/image72.svg"/><Relationship Id="rId73" Type="http://schemas.openxmlformats.org/officeDocument/2006/relationships/image" Target="../media/image80.svg"/><Relationship Id="rId4" Type="http://schemas.openxmlformats.org/officeDocument/2006/relationships/image" Target="../media/image11.png"/><Relationship Id="rId9" Type="http://schemas.openxmlformats.org/officeDocument/2006/relationships/image" Target="../media/image16.svg"/><Relationship Id="rId13" Type="http://schemas.openxmlformats.org/officeDocument/2006/relationships/image" Target="../media/image20.svg"/><Relationship Id="rId18" Type="http://schemas.openxmlformats.org/officeDocument/2006/relationships/image" Target="../media/image25.png"/><Relationship Id="rId39" Type="http://schemas.openxmlformats.org/officeDocument/2006/relationships/image" Target="../media/image46.svg"/><Relationship Id="rId34" Type="http://schemas.openxmlformats.org/officeDocument/2006/relationships/image" Target="../media/image41.png"/><Relationship Id="rId50" Type="http://schemas.openxmlformats.org/officeDocument/2006/relationships/image" Target="../media/image57.png"/><Relationship Id="rId55" Type="http://schemas.openxmlformats.org/officeDocument/2006/relationships/image" Target="../media/image62.svg"/><Relationship Id="rId7" Type="http://schemas.openxmlformats.org/officeDocument/2006/relationships/image" Target="../media/image14.svg"/><Relationship Id="rId71" Type="http://schemas.openxmlformats.org/officeDocument/2006/relationships/image" Target="../media/image78.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couverture">
    <p:spTree>
      <p:nvGrpSpPr>
        <p:cNvPr id="1" name=""/>
        <p:cNvGrpSpPr/>
        <p:nvPr/>
      </p:nvGrpSpPr>
      <p:grpSpPr>
        <a:xfrm>
          <a:off x="0" y="0"/>
          <a:ext cx="0" cy="0"/>
          <a:chOff x="0" y="0"/>
          <a:chExt cx="0" cy="0"/>
        </a:xfrm>
      </p:grpSpPr>
      <p:sp>
        <p:nvSpPr>
          <p:cNvPr id="18" name="Espace réservé du texte 2">
            <a:extLst>
              <a:ext uri="{FF2B5EF4-FFF2-40B4-BE49-F238E27FC236}">
                <a16:creationId xmlns:a16="http://schemas.microsoft.com/office/drawing/2014/main" id="{403F6EBB-80D7-F46C-1080-411387B73125}"/>
              </a:ext>
            </a:extLst>
          </p:cNvPr>
          <p:cNvSpPr>
            <a:spLocks noGrp="1"/>
          </p:cNvSpPr>
          <p:nvPr>
            <p:ph type="body" sz="quarter" idx="17"/>
          </p:nvPr>
        </p:nvSpPr>
        <p:spPr>
          <a:xfrm>
            <a:off x="3139398" y="4042153"/>
            <a:ext cx="2134060" cy="412750"/>
          </a:xfrm>
          <a:solidFill>
            <a:srgbClr val="234B89"/>
          </a:solidFill>
        </p:spPr>
        <p:txBody>
          <a:bodyPr anchor="ctr">
            <a:normAutofit/>
          </a:bodyPr>
          <a:lstStyle>
            <a:lvl1pPr marL="0" indent="0" algn="ctr">
              <a:buNone/>
              <a:defRPr sz="1200" b="1" i="0">
                <a:ln>
                  <a:noFill/>
                </a:ln>
                <a:solidFill>
                  <a:schemeClr val="bg1"/>
                </a:solidFill>
                <a:latin typeface="Montserrat ExtraBold" panose="02000505000000020004" pitchFamily="2" charset="77"/>
              </a:defRPr>
            </a:lvl1pPr>
          </a:lstStyle>
          <a:p>
            <a:pPr lvl="0"/>
            <a:endParaRPr lang="fr-FR"/>
          </a:p>
        </p:txBody>
      </p:sp>
      <p:pic>
        <p:nvPicPr>
          <p:cNvPr id="8" name="Image 7" descr="Une image contenant texte, ordinateur&#10;&#10;Description générée automatiquement">
            <a:extLst>
              <a:ext uri="{FF2B5EF4-FFF2-40B4-BE49-F238E27FC236}">
                <a16:creationId xmlns:a16="http://schemas.microsoft.com/office/drawing/2014/main" id="{6EB611AA-676A-E8DF-E8B7-CD1CC102372F}"/>
              </a:ext>
            </a:extLst>
          </p:cNvPr>
          <p:cNvPicPr>
            <a:picLocks noChangeAspect="1"/>
          </p:cNvPicPr>
          <p:nvPr userDrawn="1"/>
        </p:nvPicPr>
        <p:blipFill>
          <a:blip r:embed="rId2"/>
          <a:stretch>
            <a:fillRect/>
          </a:stretch>
        </p:blipFill>
        <p:spPr>
          <a:xfrm>
            <a:off x="0" y="0"/>
            <a:ext cx="2414016" cy="6858000"/>
          </a:xfrm>
          <a:prstGeom prst="rect">
            <a:avLst/>
          </a:prstGeom>
        </p:spPr>
      </p:pic>
      <p:pic>
        <p:nvPicPr>
          <p:cNvPr id="12" name="Image 11">
            <a:extLst>
              <a:ext uri="{FF2B5EF4-FFF2-40B4-BE49-F238E27FC236}">
                <a16:creationId xmlns:a16="http://schemas.microsoft.com/office/drawing/2014/main" id="{864E3BE0-960C-323F-66F2-8C7E572C31E5}"/>
              </a:ext>
            </a:extLst>
          </p:cNvPr>
          <p:cNvPicPr>
            <a:picLocks noChangeAspect="1"/>
          </p:cNvPicPr>
          <p:nvPr userDrawn="1"/>
        </p:nvPicPr>
        <p:blipFill>
          <a:blip r:embed="rId3"/>
          <a:stretch>
            <a:fillRect/>
          </a:stretch>
        </p:blipFill>
        <p:spPr>
          <a:xfrm>
            <a:off x="10267155" y="0"/>
            <a:ext cx="1104864" cy="1785769"/>
          </a:xfrm>
          <a:prstGeom prst="rect">
            <a:avLst/>
          </a:prstGeom>
        </p:spPr>
      </p:pic>
      <p:pic>
        <p:nvPicPr>
          <p:cNvPr id="14" name="Image 13">
            <a:extLst>
              <a:ext uri="{FF2B5EF4-FFF2-40B4-BE49-F238E27FC236}">
                <a16:creationId xmlns:a16="http://schemas.microsoft.com/office/drawing/2014/main" id="{07B9D936-02D7-C7AC-B1DF-77B077EEDE9A}"/>
              </a:ext>
            </a:extLst>
          </p:cNvPr>
          <p:cNvPicPr>
            <a:picLocks noChangeAspect="1"/>
          </p:cNvPicPr>
          <p:nvPr userDrawn="1"/>
        </p:nvPicPr>
        <p:blipFill>
          <a:blip r:embed="rId4"/>
          <a:stretch>
            <a:fillRect/>
          </a:stretch>
        </p:blipFill>
        <p:spPr>
          <a:xfrm>
            <a:off x="3203941" y="670831"/>
            <a:ext cx="1859373" cy="1534309"/>
          </a:xfrm>
          <a:prstGeom prst="rect">
            <a:avLst/>
          </a:prstGeom>
        </p:spPr>
      </p:pic>
      <p:sp>
        <p:nvSpPr>
          <p:cNvPr id="15" name="Rectangle 14">
            <a:extLst>
              <a:ext uri="{FF2B5EF4-FFF2-40B4-BE49-F238E27FC236}">
                <a16:creationId xmlns:a16="http://schemas.microsoft.com/office/drawing/2014/main" id="{AA72B78A-1DD3-54FC-C692-1D4AAE1AE15C}"/>
              </a:ext>
            </a:extLst>
          </p:cNvPr>
          <p:cNvSpPr/>
          <p:nvPr userDrawn="1"/>
        </p:nvSpPr>
        <p:spPr>
          <a:xfrm>
            <a:off x="2414016" y="6130664"/>
            <a:ext cx="9777984" cy="712546"/>
          </a:xfrm>
          <a:prstGeom prst="rect">
            <a:avLst/>
          </a:prstGeom>
          <a:solidFill>
            <a:srgbClr val="EBEF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D760B8F4-BD85-0B98-BBD0-B9F0C46585B2}"/>
              </a:ext>
            </a:extLst>
          </p:cNvPr>
          <p:cNvPicPr>
            <a:picLocks noChangeAspect="1"/>
          </p:cNvPicPr>
          <p:nvPr userDrawn="1"/>
        </p:nvPicPr>
        <p:blipFill>
          <a:blip r:embed="rId5"/>
          <a:stretch>
            <a:fillRect/>
          </a:stretch>
        </p:blipFill>
        <p:spPr>
          <a:xfrm>
            <a:off x="3059477" y="6296587"/>
            <a:ext cx="799647" cy="380700"/>
          </a:xfrm>
          <a:prstGeom prst="rect">
            <a:avLst/>
          </a:prstGeom>
        </p:spPr>
      </p:pic>
      <p:sp>
        <p:nvSpPr>
          <p:cNvPr id="3" name="Espace réservé du texte 2">
            <a:extLst>
              <a:ext uri="{FF2B5EF4-FFF2-40B4-BE49-F238E27FC236}">
                <a16:creationId xmlns:a16="http://schemas.microsoft.com/office/drawing/2014/main" id="{4A192D56-CDF3-F221-AAFF-A1305D6B34A6}"/>
              </a:ext>
            </a:extLst>
          </p:cNvPr>
          <p:cNvSpPr>
            <a:spLocks noGrp="1"/>
          </p:cNvSpPr>
          <p:nvPr>
            <p:ph type="body" sz="quarter" idx="15"/>
          </p:nvPr>
        </p:nvSpPr>
        <p:spPr>
          <a:xfrm>
            <a:off x="3053334" y="2606297"/>
            <a:ext cx="7974012" cy="412750"/>
          </a:xfrm>
        </p:spPr>
        <p:txBody>
          <a:bodyPr/>
          <a:lstStyle>
            <a:lvl1pPr marL="0" indent="0">
              <a:buNone/>
              <a:defRPr b="1" i="0">
                <a:solidFill>
                  <a:srgbClr val="234B89"/>
                </a:solidFill>
                <a:latin typeface="Montserrat ExtraBold" panose="02000505000000020004" pitchFamily="2" charset="77"/>
              </a:defRPr>
            </a:lvl1pPr>
          </a:lstStyle>
          <a:p>
            <a:pPr lvl="0"/>
            <a:endParaRPr lang="fr-FR"/>
          </a:p>
        </p:txBody>
      </p:sp>
      <p:sp>
        <p:nvSpPr>
          <p:cNvPr id="16" name="Espace réservé du texte 2">
            <a:extLst>
              <a:ext uri="{FF2B5EF4-FFF2-40B4-BE49-F238E27FC236}">
                <a16:creationId xmlns:a16="http://schemas.microsoft.com/office/drawing/2014/main" id="{F3972864-3BFA-CBEE-51A4-CB5DBED35A0F}"/>
              </a:ext>
            </a:extLst>
          </p:cNvPr>
          <p:cNvSpPr>
            <a:spLocks noGrp="1"/>
          </p:cNvSpPr>
          <p:nvPr>
            <p:ph type="body" sz="quarter" idx="16"/>
          </p:nvPr>
        </p:nvSpPr>
        <p:spPr>
          <a:xfrm>
            <a:off x="3053334" y="3048896"/>
            <a:ext cx="7974012" cy="412750"/>
          </a:xfrm>
        </p:spPr>
        <p:txBody>
          <a:bodyPr/>
          <a:lstStyle>
            <a:lvl1pPr marL="0" indent="0">
              <a:buNone/>
              <a:defRPr b="0" i="0">
                <a:solidFill>
                  <a:srgbClr val="234B89"/>
                </a:solidFill>
                <a:latin typeface="Montserrat Light" pitchFamily="2" charset="77"/>
              </a:defRPr>
            </a:lvl1pPr>
          </a:lstStyle>
          <a:p>
            <a:pPr lvl="0"/>
            <a:endParaRPr lang="fr-FR"/>
          </a:p>
        </p:txBody>
      </p:sp>
      <p:sp>
        <p:nvSpPr>
          <p:cNvPr id="5" name="Espace réservé du texte 4">
            <a:extLst>
              <a:ext uri="{FF2B5EF4-FFF2-40B4-BE49-F238E27FC236}">
                <a16:creationId xmlns:a16="http://schemas.microsoft.com/office/drawing/2014/main" id="{F6E2BD45-E6A0-1F45-C316-47D45318C29D}"/>
              </a:ext>
            </a:extLst>
          </p:cNvPr>
          <p:cNvSpPr>
            <a:spLocks noGrp="1"/>
          </p:cNvSpPr>
          <p:nvPr>
            <p:ph type="body" sz="quarter" idx="18"/>
          </p:nvPr>
        </p:nvSpPr>
        <p:spPr>
          <a:xfrm>
            <a:off x="4102100" y="6318655"/>
            <a:ext cx="4332288" cy="163512"/>
          </a:xfrm>
        </p:spPr>
        <p:txBody>
          <a:bodyPr>
            <a:noAutofit/>
          </a:bodyPr>
          <a:lstStyle>
            <a:lvl1pPr marL="0" indent="0">
              <a:buNone/>
              <a:defRPr sz="700" b="1" i="0">
                <a:solidFill>
                  <a:srgbClr val="676B68"/>
                </a:solidFill>
                <a:latin typeface="Montserrat" panose="02000505000000020004" pitchFamily="2" charset="77"/>
              </a:defRPr>
            </a:lvl1pPr>
          </a:lstStyle>
          <a:p>
            <a:pPr lvl="0"/>
            <a:endParaRPr lang="fr-FR"/>
          </a:p>
        </p:txBody>
      </p:sp>
      <p:sp>
        <p:nvSpPr>
          <p:cNvPr id="21" name="Espace réservé du texte 4">
            <a:extLst>
              <a:ext uri="{FF2B5EF4-FFF2-40B4-BE49-F238E27FC236}">
                <a16:creationId xmlns:a16="http://schemas.microsoft.com/office/drawing/2014/main" id="{C6250BE0-5BE6-EA4E-ADAA-5FA3B7974184}"/>
              </a:ext>
            </a:extLst>
          </p:cNvPr>
          <p:cNvSpPr>
            <a:spLocks noGrp="1"/>
          </p:cNvSpPr>
          <p:nvPr>
            <p:ph type="body" sz="quarter" idx="19"/>
          </p:nvPr>
        </p:nvSpPr>
        <p:spPr>
          <a:xfrm>
            <a:off x="4102100" y="6491507"/>
            <a:ext cx="4332288" cy="163512"/>
          </a:xfrm>
        </p:spPr>
        <p:txBody>
          <a:bodyPr>
            <a:noAutofit/>
          </a:bodyPr>
          <a:lstStyle>
            <a:lvl1pPr marL="0" indent="0">
              <a:buNone/>
              <a:defRPr sz="700" b="0" i="0">
                <a:solidFill>
                  <a:srgbClr val="676B68"/>
                </a:solidFill>
                <a:latin typeface="Montserrat Light" pitchFamily="2" charset="77"/>
              </a:defRPr>
            </a:lvl1pPr>
          </a:lstStyle>
          <a:p>
            <a:pPr lvl="0"/>
            <a:endParaRPr lang="fr-FR"/>
          </a:p>
        </p:txBody>
      </p:sp>
    </p:spTree>
    <p:extLst>
      <p:ext uri="{BB962C8B-B14F-4D97-AF65-F5344CB8AC3E}">
        <p14:creationId xmlns:p14="http://schemas.microsoft.com/office/powerpoint/2010/main" val="3894082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10" name="Image 9" descr="Une image contenant texte, jauge, flou&#10;&#10;Description générée automatiquement">
            <a:extLst>
              <a:ext uri="{FF2B5EF4-FFF2-40B4-BE49-F238E27FC236}">
                <a16:creationId xmlns:a16="http://schemas.microsoft.com/office/drawing/2014/main" id="{7E6C3BBD-1221-6721-A120-EF9C04381679}"/>
              </a:ext>
            </a:extLst>
          </p:cNvPr>
          <p:cNvPicPr>
            <a:picLocks noChangeAspect="1"/>
          </p:cNvPicPr>
          <p:nvPr userDrawn="1"/>
        </p:nvPicPr>
        <p:blipFill>
          <a:blip r:embed="rId2"/>
          <a:stretch>
            <a:fillRect/>
          </a:stretch>
        </p:blipFill>
        <p:spPr>
          <a:xfrm>
            <a:off x="10468303" y="-3283"/>
            <a:ext cx="1107765" cy="631168"/>
          </a:xfrm>
          <a:prstGeom prst="rect">
            <a:avLst/>
          </a:prstGeom>
        </p:spPr>
      </p:pic>
      <p:sp>
        <p:nvSpPr>
          <p:cNvPr id="13" name="Rectangle 12">
            <a:extLst>
              <a:ext uri="{FF2B5EF4-FFF2-40B4-BE49-F238E27FC236}">
                <a16:creationId xmlns:a16="http://schemas.microsoft.com/office/drawing/2014/main" id="{3A00E0CC-4CD0-003C-0F09-304F8F443A22}"/>
              </a:ext>
            </a:extLst>
          </p:cNvPr>
          <p:cNvSpPr/>
          <p:nvPr userDrawn="1"/>
        </p:nvSpPr>
        <p:spPr>
          <a:xfrm>
            <a:off x="-1" y="6145454"/>
            <a:ext cx="12191999" cy="712546"/>
          </a:xfrm>
          <a:prstGeom prst="rect">
            <a:avLst/>
          </a:prstGeom>
          <a:solidFill>
            <a:srgbClr val="F2F5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space réservé du texte 19">
            <a:extLst>
              <a:ext uri="{FF2B5EF4-FFF2-40B4-BE49-F238E27FC236}">
                <a16:creationId xmlns:a16="http://schemas.microsoft.com/office/drawing/2014/main" id="{64D7457B-3D05-96E8-FD54-F89891891E23}"/>
              </a:ext>
            </a:extLst>
          </p:cNvPr>
          <p:cNvSpPr>
            <a:spLocks noGrp="1"/>
          </p:cNvSpPr>
          <p:nvPr>
            <p:ph type="body" sz="quarter" idx="18" hasCustomPrompt="1"/>
          </p:nvPr>
        </p:nvSpPr>
        <p:spPr>
          <a:xfrm>
            <a:off x="811651" y="1655857"/>
            <a:ext cx="2030412" cy="379412"/>
          </a:xfrm>
          <a:noFill/>
        </p:spPr>
        <p:txBody>
          <a:bodyPr>
            <a:noAutofit/>
          </a:bodyPr>
          <a:lstStyle>
            <a:lvl1pPr marL="0" indent="0">
              <a:buNone/>
              <a:defRPr sz="2400" b="1" i="0">
                <a:solidFill>
                  <a:srgbClr val="284B89"/>
                </a:solidFill>
                <a:latin typeface="Montserrat ExtraBold" panose="02000505000000020004" pitchFamily="2" charset="77"/>
              </a:defRPr>
            </a:lvl1pPr>
          </a:lstStyle>
          <a:p>
            <a:pPr lvl="0"/>
            <a:r>
              <a:rPr lang="fr-FR"/>
              <a:t>Sommaire</a:t>
            </a:r>
          </a:p>
        </p:txBody>
      </p:sp>
      <p:pic>
        <p:nvPicPr>
          <p:cNvPr id="23" name="Image 22">
            <a:extLst>
              <a:ext uri="{FF2B5EF4-FFF2-40B4-BE49-F238E27FC236}">
                <a16:creationId xmlns:a16="http://schemas.microsoft.com/office/drawing/2014/main" id="{F53A316C-D4C9-D9B2-F7C3-0EA96402335E}"/>
              </a:ext>
            </a:extLst>
          </p:cNvPr>
          <p:cNvPicPr>
            <a:picLocks noChangeAspect="1"/>
          </p:cNvPicPr>
          <p:nvPr userDrawn="1"/>
        </p:nvPicPr>
        <p:blipFill>
          <a:blip r:embed="rId3"/>
          <a:stretch>
            <a:fillRect/>
          </a:stretch>
        </p:blipFill>
        <p:spPr>
          <a:xfrm>
            <a:off x="11443133" y="6303302"/>
            <a:ext cx="499244" cy="411964"/>
          </a:xfrm>
          <a:prstGeom prst="rect">
            <a:avLst/>
          </a:prstGeom>
        </p:spPr>
      </p:pic>
      <p:sp>
        <p:nvSpPr>
          <p:cNvPr id="31" name="Espace réservé du texte 30">
            <a:extLst>
              <a:ext uri="{FF2B5EF4-FFF2-40B4-BE49-F238E27FC236}">
                <a16:creationId xmlns:a16="http://schemas.microsoft.com/office/drawing/2014/main" id="{1663BCAB-330A-F88D-4BE1-28D709178336}"/>
              </a:ext>
            </a:extLst>
          </p:cNvPr>
          <p:cNvSpPr>
            <a:spLocks noGrp="1"/>
          </p:cNvSpPr>
          <p:nvPr>
            <p:ph type="body" sz="quarter" idx="20" hasCustomPrompt="1"/>
          </p:nvPr>
        </p:nvSpPr>
        <p:spPr>
          <a:xfrm>
            <a:off x="10881378" y="2255411"/>
            <a:ext cx="658830" cy="2039938"/>
          </a:xfrm>
        </p:spPr>
        <p:txBody>
          <a:bodyPr>
            <a:normAutofit/>
          </a:bodyPr>
          <a:lstStyle>
            <a:lvl1pPr marL="0" indent="0">
              <a:lnSpc>
                <a:spcPct val="150000"/>
              </a:lnSpc>
              <a:spcBef>
                <a:spcPts val="800"/>
              </a:spcBef>
              <a:buNone/>
              <a:defRPr sz="1200" b="0" i="0" spc="200" baseline="0">
                <a:solidFill>
                  <a:srgbClr val="5488C7"/>
                </a:solidFill>
                <a:latin typeface="Montserrat Light" pitchFamily="2" charset="77"/>
              </a:defRPr>
            </a:lvl1pPr>
          </a:lstStyle>
          <a:p>
            <a:pPr lvl="0"/>
            <a:r>
              <a:rPr lang="fr-FR"/>
              <a:t>P.3</a:t>
            </a:r>
          </a:p>
        </p:txBody>
      </p:sp>
      <p:pic>
        <p:nvPicPr>
          <p:cNvPr id="34" name="Image 33">
            <a:extLst>
              <a:ext uri="{FF2B5EF4-FFF2-40B4-BE49-F238E27FC236}">
                <a16:creationId xmlns:a16="http://schemas.microsoft.com/office/drawing/2014/main" id="{D0B7BEAD-240B-5611-38F8-BB857D4AC8CF}"/>
              </a:ext>
            </a:extLst>
          </p:cNvPr>
          <p:cNvPicPr>
            <a:picLocks noChangeAspect="1"/>
          </p:cNvPicPr>
          <p:nvPr userDrawn="1"/>
        </p:nvPicPr>
        <p:blipFill>
          <a:blip r:embed="rId4"/>
          <a:stretch>
            <a:fillRect/>
          </a:stretch>
        </p:blipFill>
        <p:spPr>
          <a:xfrm>
            <a:off x="0" y="1806158"/>
            <a:ext cx="645512" cy="92216"/>
          </a:xfrm>
          <a:prstGeom prst="rect">
            <a:avLst/>
          </a:prstGeom>
        </p:spPr>
      </p:pic>
      <p:sp>
        <p:nvSpPr>
          <p:cNvPr id="17" name="Espace réservé du texte 4">
            <a:extLst>
              <a:ext uri="{FF2B5EF4-FFF2-40B4-BE49-F238E27FC236}">
                <a16:creationId xmlns:a16="http://schemas.microsoft.com/office/drawing/2014/main" id="{E9B484CF-01CB-8D6C-7F00-70402E22E6D4}"/>
              </a:ext>
            </a:extLst>
          </p:cNvPr>
          <p:cNvSpPr>
            <a:spLocks noGrp="1"/>
          </p:cNvSpPr>
          <p:nvPr>
            <p:ph type="body" sz="quarter" idx="21"/>
          </p:nvPr>
        </p:nvSpPr>
        <p:spPr>
          <a:xfrm>
            <a:off x="936413" y="6354741"/>
            <a:ext cx="4332288" cy="163512"/>
          </a:xfrm>
        </p:spPr>
        <p:txBody>
          <a:bodyPr>
            <a:noAutofit/>
          </a:bodyPr>
          <a:lstStyle>
            <a:lvl1pPr marL="0" indent="0">
              <a:buNone/>
              <a:defRPr sz="700" b="0" i="0">
                <a:solidFill>
                  <a:srgbClr val="676B68"/>
                </a:solidFill>
                <a:latin typeface="Montserrat ExtraLight" pitchFamily="2" charset="77"/>
              </a:defRPr>
            </a:lvl1pPr>
          </a:lstStyle>
          <a:p>
            <a:pPr lvl="0"/>
            <a:endParaRPr lang="fr-FR"/>
          </a:p>
        </p:txBody>
      </p:sp>
      <p:sp>
        <p:nvSpPr>
          <p:cNvPr id="19" name="Espace réservé du texte 4">
            <a:extLst>
              <a:ext uri="{FF2B5EF4-FFF2-40B4-BE49-F238E27FC236}">
                <a16:creationId xmlns:a16="http://schemas.microsoft.com/office/drawing/2014/main" id="{3A73A442-82C8-DDBA-CF8E-F8A082ED2D0B}"/>
              </a:ext>
            </a:extLst>
          </p:cNvPr>
          <p:cNvSpPr>
            <a:spLocks noGrp="1"/>
          </p:cNvSpPr>
          <p:nvPr>
            <p:ph type="body" sz="quarter" idx="22"/>
          </p:nvPr>
        </p:nvSpPr>
        <p:spPr>
          <a:xfrm>
            <a:off x="936413" y="6527593"/>
            <a:ext cx="4332288" cy="163512"/>
          </a:xfrm>
        </p:spPr>
        <p:txBody>
          <a:bodyPr>
            <a:noAutofit/>
          </a:bodyPr>
          <a:lstStyle>
            <a:lvl1pPr marL="0" indent="0">
              <a:buNone/>
              <a:defRPr sz="700" b="1" i="0">
                <a:solidFill>
                  <a:srgbClr val="676B68"/>
                </a:solidFill>
                <a:latin typeface="Montserrat" panose="02000505000000020004" pitchFamily="2" charset="77"/>
              </a:defRPr>
            </a:lvl1pPr>
          </a:lstStyle>
          <a:p>
            <a:pPr lvl="0"/>
            <a:endParaRPr lang="fr-FR"/>
          </a:p>
        </p:txBody>
      </p:sp>
      <p:sp>
        <p:nvSpPr>
          <p:cNvPr id="3" name="Espace réservé du texte 2">
            <a:extLst>
              <a:ext uri="{FF2B5EF4-FFF2-40B4-BE49-F238E27FC236}">
                <a16:creationId xmlns:a16="http://schemas.microsoft.com/office/drawing/2014/main" id="{CFB5C2BC-07B0-23E0-18B6-7D45D6BBFAA5}"/>
              </a:ext>
            </a:extLst>
          </p:cNvPr>
          <p:cNvSpPr>
            <a:spLocks noGrp="1"/>
          </p:cNvSpPr>
          <p:nvPr>
            <p:ph type="body" sz="quarter" idx="23"/>
          </p:nvPr>
        </p:nvSpPr>
        <p:spPr>
          <a:xfrm>
            <a:off x="754768" y="2359036"/>
            <a:ext cx="5487987" cy="2316162"/>
          </a:xfrm>
        </p:spPr>
        <p:txBody>
          <a:bodyPr>
            <a:normAutofit/>
          </a:bodyPr>
          <a:lstStyle>
            <a:lvl1pPr marL="514350" indent="-514350">
              <a:spcBef>
                <a:spcPts val="800"/>
              </a:spcBef>
              <a:buFont typeface="+mj-lt"/>
              <a:buAutoNum type="arabicPeriod"/>
              <a:defRPr sz="1200" b="1" i="0">
                <a:solidFill>
                  <a:srgbClr val="303431"/>
                </a:solidFill>
                <a:latin typeface="Montserrat" panose="02000505000000020004" pitchFamily="2" charset="77"/>
              </a:defRPr>
            </a:lvl1pPr>
          </a:lstStyle>
          <a:p>
            <a:pPr lvl="0"/>
            <a:endParaRPr lang="fr-FR"/>
          </a:p>
        </p:txBody>
      </p:sp>
      <p:sp>
        <p:nvSpPr>
          <p:cNvPr id="22" name="Espace réservé du numéro de diapositive 6">
            <a:extLst>
              <a:ext uri="{FF2B5EF4-FFF2-40B4-BE49-F238E27FC236}">
                <a16:creationId xmlns:a16="http://schemas.microsoft.com/office/drawing/2014/main" id="{D31B38EC-6BA5-58AF-5A14-9316E0DC5C44}"/>
              </a:ext>
            </a:extLst>
          </p:cNvPr>
          <p:cNvSpPr>
            <a:spLocks noGrp="1"/>
          </p:cNvSpPr>
          <p:nvPr>
            <p:ph type="sldNum" sz="quarter" idx="26"/>
          </p:nvPr>
        </p:nvSpPr>
        <p:spPr>
          <a:xfrm>
            <a:off x="-2" y="6145454"/>
            <a:ext cx="712800" cy="712546"/>
          </a:xfrm>
          <a:solidFill>
            <a:srgbClr val="234B89"/>
          </a:solidFill>
        </p:spPr>
        <p:txBody>
          <a:bodyPr/>
          <a:lstStyle>
            <a:lvl1pPr algn="ctr">
              <a:defRPr sz="700" b="0" i="0">
                <a:ln>
                  <a:noFill/>
                </a:ln>
                <a:solidFill>
                  <a:schemeClr val="bg1"/>
                </a:solidFill>
                <a:latin typeface="Montserrat Light" pitchFamily="2" charset="77"/>
              </a:defRPr>
            </a:lvl1pPr>
          </a:lstStyle>
          <a:p>
            <a:fld id="{209DEF0E-62F5-D748-9031-362336B3810A}" type="slidenum">
              <a:rPr lang="fr-FR" smtClean="0"/>
              <a:pPr/>
              <a:t>‹N°›</a:t>
            </a:fld>
            <a:endParaRPr lang="fr-FR"/>
          </a:p>
        </p:txBody>
      </p:sp>
    </p:spTree>
    <p:extLst>
      <p:ext uri="{BB962C8B-B14F-4D97-AF65-F5344CB8AC3E}">
        <p14:creationId xmlns:p14="http://schemas.microsoft.com/office/powerpoint/2010/main" val="3022748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p:bg>
      <p:bgPr>
        <a:solidFill>
          <a:srgbClr val="204172"/>
        </a:solid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7143A1A4-D753-5BD4-AF73-CE9FC86F081C}"/>
              </a:ext>
            </a:extLst>
          </p:cNvPr>
          <p:cNvPicPr>
            <a:picLocks noChangeAspect="1"/>
          </p:cNvPicPr>
          <p:nvPr userDrawn="1"/>
        </p:nvPicPr>
        <p:blipFill>
          <a:blip r:embed="rId2"/>
          <a:stretch>
            <a:fillRect/>
          </a:stretch>
        </p:blipFill>
        <p:spPr>
          <a:xfrm>
            <a:off x="1308789" y="613296"/>
            <a:ext cx="3787193" cy="324246"/>
          </a:xfrm>
          <a:prstGeom prst="rect">
            <a:avLst/>
          </a:prstGeom>
        </p:spPr>
      </p:pic>
      <p:pic>
        <p:nvPicPr>
          <p:cNvPr id="14" name="Image 13" descr="Une image contenant fermer&#10;&#10;Description générée automatiquement">
            <a:extLst>
              <a:ext uri="{FF2B5EF4-FFF2-40B4-BE49-F238E27FC236}">
                <a16:creationId xmlns:a16="http://schemas.microsoft.com/office/drawing/2014/main" id="{AEE15558-340F-9082-13A6-DDB9B3C046FA}"/>
              </a:ext>
            </a:extLst>
          </p:cNvPr>
          <p:cNvPicPr>
            <a:picLocks noChangeAspect="1"/>
          </p:cNvPicPr>
          <p:nvPr userDrawn="1"/>
        </p:nvPicPr>
        <p:blipFill>
          <a:blip r:embed="rId3"/>
          <a:stretch>
            <a:fillRect/>
          </a:stretch>
        </p:blipFill>
        <p:spPr>
          <a:xfrm>
            <a:off x="5208768" y="5633329"/>
            <a:ext cx="5207952" cy="764351"/>
          </a:xfrm>
          <a:prstGeom prst="rect">
            <a:avLst/>
          </a:prstGeom>
        </p:spPr>
      </p:pic>
      <p:pic>
        <p:nvPicPr>
          <p:cNvPr id="18" name="Image 17">
            <a:extLst>
              <a:ext uri="{FF2B5EF4-FFF2-40B4-BE49-F238E27FC236}">
                <a16:creationId xmlns:a16="http://schemas.microsoft.com/office/drawing/2014/main" id="{C947A800-8863-395D-FC5E-22BDE1A32791}"/>
              </a:ext>
            </a:extLst>
          </p:cNvPr>
          <p:cNvPicPr>
            <a:picLocks noChangeAspect="1"/>
          </p:cNvPicPr>
          <p:nvPr userDrawn="1"/>
        </p:nvPicPr>
        <p:blipFill>
          <a:blip r:embed="rId4"/>
          <a:stretch>
            <a:fillRect/>
          </a:stretch>
        </p:blipFill>
        <p:spPr>
          <a:xfrm>
            <a:off x="10854463" y="5639080"/>
            <a:ext cx="929268" cy="772209"/>
          </a:xfrm>
          <a:prstGeom prst="rect">
            <a:avLst/>
          </a:prstGeom>
        </p:spPr>
      </p:pic>
      <p:sp>
        <p:nvSpPr>
          <p:cNvPr id="20" name="Espace réservé du texte 3">
            <a:extLst>
              <a:ext uri="{FF2B5EF4-FFF2-40B4-BE49-F238E27FC236}">
                <a16:creationId xmlns:a16="http://schemas.microsoft.com/office/drawing/2014/main" id="{C0379ABF-DA15-C609-4B12-B2B10E35190F}"/>
              </a:ext>
            </a:extLst>
          </p:cNvPr>
          <p:cNvSpPr>
            <a:spLocks noGrp="1"/>
          </p:cNvSpPr>
          <p:nvPr>
            <p:ph type="body" sz="quarter" idx="10"/>
          </p:nvPr>
        </p:nvSpPr>
        <p:spPr>
          <a:xfrm>
            <a:off x="1513775" y="3483053"/>
            <a:ext cx="8225311" cy="1033462"/>
          </a:xfrm>
        </p:spPr>
        <p:txBody>
          <a:bodyPr>
            <a:normAutofit/>
          </a:bodyPr>
          <a:lstStyle>
            <a:lvl1pPr marL="0" indent="0">
              <a:buNone/>
              <a:defRPr sz="4900" b="0" i="0">
                <a:solidFill>
                  <a:schemeClr val="bg1"/>
                </a:solidFill>
                <a:latin typeface="Montserrat Light" pitchFamily="2" charset="77"/>
              </a:defRPr>
            </a:lvl1pPr>
          </a:lstStyle>
          <a:p>
            <a:pPr lvl="0"/>
            <a:endParaRPr lang="fr-FR"/>
          </a:p>
        </p:txBody>
      </p:sp>
      <p:sp>
        <p:nvSpPr>
          <p:cNvPr id="22" name="Espace réservé du texte 5">
            <a:extLst>
              <a:ext uri="{FF2B5EF4-FFF2-40B4-BE49-F238E27FC236}">
                <a16:creationId xmlns:a16="http://schemas.microsoft.com/office/drawing/2014/main" id="{FB4AB59B-6191-4756-4569-DB986161A81C}"/>
              </a:ext>
            </a:extLst>
          </p:cNvPr>
          <p:cNvSpPr>
            <a:spLocks noGrp="1"/>
          </p:cNvSpPr>
          <p:nvPr>
            <p:ph type="body" sz="quarter" idx="12" hasCustomPrompt="1"/>
          </p:nvPr>
        </p:nvSpPr>
        <p:spPr>
          <a:xfrm>
            <a:off x="1477679" y="2363058"/>
            <a:ext cx="4017962" cy="1033462"/>
          </a:xfrm>
        </p:spPr>
        <p:txBody>
          <a:bodyPr>
            <a:normAutofit/>
          </a:bodyPr>
          <a:lstStyle>
            <a:lvl1pPr marL="0" indent="0">
              <a:buFont typeface="+mj-lt"/>
              <a:buNone/>
              <a:defRPr sz="8000" b="0" i="0">
                <a:solidFill>
                  <a:srgbClr val="298EC2"/>
                </a:solidFill>
                <a:latin typeface="Montserrat ExtraLight" pitchFamily="2" charset="77"/>
              </a:defRPr>
            </a:lvl1pPr>
          </a:lstStyle>
          <a:p>
            <a:pPr lvl="0"/>
            <a:r>
              <a:rPr lang="fr-FR"/>
              <a:t>1.</a:t>
            </a:r>
          </a:p>
        </p:txBody>
      </p:sp>
      <p:sp>
        <p:nvSpPr>
          <p:cNvPr id="23" name="Espace réservé du numéro de diapositive 17">
            <a:extLst>
              <a:ext uri="{FF2B5EF4-FFF2-40B4-BE49-F238E27FC236}">
                <a16:creationId xmlns:a16="http://schemas.microsoft.com/office/drawing/2014/main" id="{4D020F83-07E9-A3A9-10BF-6D7D0FF6B0E3}"/>
              </a:ext>
            </a:extLst>
          </p:cNvPr>
          <p:cNvSpPr txBox="1">
            <a:spLocks/>
          </p:cNvSpPr>
          <p:nvPr userDrawn="1"/>
        </p:nvSpPr>
        <p:spPr>
          <a:xfrm>
            <a:off x="0" y="6200123"/>
            <a:ext cx="635001" cy="657877"/>
          </a:xfrm>
          <a:prstGeom prst="rect">
            <a:avLst/>
          </a:prstGeom>
          <a:noFill/>
        </p:spPr>
        <p:txBody>
          <a:bodyPr vert="horz" lIns="91440" tIns="45720" rIns="91440" bIns="45720" rtlCol="0" anchor="ctr"/>
          <a:lstStyle>
            <a:defPPr>
              <a:defRPr lang="fr-FR"/>
            </a:defPPr>
            <a:lvl1pPr marL="0" algn="ctr" defTabSz="914400" rtl="0" eaLnBrk="1" latinLnBrk="0" hangingPunct="1">
              <a:defRPr sz="600" b="1" i="0" kern="1200">
                <a:solidFill>
                  <a:schemeClr val="bg1"/>
                </a:solidFill>
                <a:latin typeface="Montserrat"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09DEF0E-62F5-D748-9031-362336B3810A}" type="slidenum">
              <a:rPr lang="fr-FR" sz="700" smtClean="0"/>
              <a:pPr/>
              <a:t>‹N°›</a:t>
            </a:fld>
            <a:endParaRPr lang="fr-FR" sz="700"/>
          </a:p>
        </p:txBody>
      </p:sp>
    </p:spTree>
    <p:extLst>
      <p:ext uri="{BB962C8B-B14F-4D97-AF65-F5344CB8AC3E}">
        <p14:creationId xmlns:p14="http://schemas.microsoft.com/office/powerpoint/2010/main" val="2212385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p:bg>
      <p:bgPr>
        <a:solidFill>
          <a:srgbClr val="22485C"/>
        </a:solidFill>
        <a:effectLst/>
      </p:bgPr>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03ACD949-7C95-75C6-20B4-FD95E1F92DB3}"/>
              </a:ext>
            </a:extLst>
          </p:cNvPr>
          <p:cNvPicPr>
            <a:picLocks noChangeAspect="1"/>
          </p:cNvPicPr>
          <p:nvPr userDrawn="1"/>
        </p:nvPicPr>
        <p:blipFill>
          <a:blip r:embed="rId2"/>
          <a:stretch>
            <a:fillRect/>
          </a:stretch>
        </p:blipFill>
        <p:spPr>
          <a:xfrm>
            <a:off x="1308789" y="613296"/>
            <a:ext cx="3787193" cy="324246"/>
          </a:xfrm>
          <a:prstGeom prst="rect">
            <a:avLst/>
          </a:prstGeom>
        </p:spPr>
      </p:pic>
      <p:pic>
        <p:nvPicPr>
          <p:cNvPr id="13" name="Image 12" descr="Une image contenant fermer&#10;&#10;Description générée automatiquement">
            <a:extLst>
              <a:ext uri="{FF2B5EF4-FFF2-40B4-BE49-F238E27FC236}">
                <a16:creationId xmlns:a16="http://schemas.microsoft.com/office/drawing/2014/main" id="{C0F655C5-2A3B-F04B-FA8F-C8DA119B1C9D}"/>
              </a:ext>
            </a:extLst>
          </p:cNvPr>
          <p:cNvPicPr>
            <a:picLocks noChangeAspect="1"/>
          </p:cNvPicPr>
          <p:nvPr userDrawn="1"/>
        </p:nvPicPr>
        <p:blipFill>
          <a:blip r:embed="rId3"/>
          <a:stretch>
            <a:fillRect/>
          </a:stretch>
        </p:blipFill>
        <p:spPr>
          <a:xfrm>
            <a:off x="5208768" y="5633329"/>
            <a:ext cx="5207952" cy="764351"/>
          </a:xfrm>
          <a:prstGeom prst="rect">
            <a:avLst/>
          </a:prstGeom>
        </p:spPr>
      </p:pic>
      <p:pic>
        <p:nvPicPr>
          <p:cNvPr id="17" name="Image 16">
            <a:extLst>
              <a:ext uri="{FF2B5EF4-FFF2-40B4-BE49-F238E27FC236}">
                <a16:creationId xmlns:a16="http://schemas.microsoft.com/office/drawing/2014/main" id="{1D4AD5BA-472F-CE9E-0429-E545C8D76B04}"/>
              </a:ext>
            </a:extLst>
          </p:cNvPr>
          <p:cNvPicPr>
            <a:picLocks noChangeAspect="1"/>
          </p:cNvPicPr>
          <p:nvPr userDrawn="1"/>
        </p:nvPicPr>
        <p:blipFill>
          <a:blip r:embed="rId4"/>
          <a:stretch>
            <a:fillRect/>
          </a:stretch>
        </p:blipFill>
        <p:spPr>
          <a:xfrm>
            <a:off x="10854463" y="5639080"/>
            <a:ext cx="929268" cy="772209"/>
          </a:xfrm>
          <a:prstGeom prst="rect">
            <a:avLst/>
          </a:prstGeom>
        </p:spPr>
      </p:pic>
      <p:sp>
        <p:nvSpPr>
          <p:cNvPr id="18" name="Espace réservé du texte 3">
            <a:extLst>
              <a:ext uri="{FF2B5EF4-FFF2-40B4-BE49-F238E27FC236}">
                <a16:creationId xmlns:a16="http://schemas.microsoft.com/office/drawing/2014/main" id="{34844208-F9C5-AEAB-7BBF-5A653DA4EC0A}"/>
              </a:ext>
            </a:extLst>
          </p:cNvPr>
          <p:cNvSpPr>
            <a:spLocks noGrp="1"/>
          </p:cNvSpPr>
          <p:nvPr>
            <p:ph type="body" sz="quarter" idx="10"/>
          </p:nvPr>
        </p:nvSpPr>
        <p:spPr>
          <a:xfrm>
            <a:off x="1513775" y="3483053"/>
            <a:ext cx="8225311" cy="1033462"/>
          </a:xfrm>
        </p:spPr>
        <p:txBody>
          <a:bodyPr>
            <a:normAutofit/>
          </a:bodyPr>
          <a:lstStyle>
            <a:lvl1pPr marL="0" indent="0">
              <a:buNone/>
              <a:defRPr sz="4900" b="0" i="0">
                <a:solidFill>
                  <a:schemeClr val="bg1"/>
                </a:solidFill>
                <a:latin typeface="Montserrat Light" pitchFamily="2" charset="77"/>
              </a:defRPr>
            </a:lvl1pPr>
          </a:lstStyle>
          <a:p>
            <a:pPr lvl="0"/>
            <a:endParaRPr lang="fr-FR"/>
          </a:p>
        </p:txBody>
      </p:sp>
      <p:sp>
        <p:nvSpPr>
          <p:cNvPr id="20" name="Espace réservé du texte 5">
            <a:extLst>
              <a:ext uri="{FF2B5EF4-FFF2-40B4-BE49-F238E27FC236}">
                <a16:creationId xmlns:a16="http://schemas.microsoft.com/office/drawing/2014/main" id="{175B3AD1-1F51-2619-FAE8-44E010304162}"/>
              </a:ext>
            </a:extLst>
          </p:cNvPr>
          <p:cNvSpPr>
            <a:spLocks noGrp="1"/>
          </p:cNvSpPr>
          <p:nvPr>
            <p:ph type="body" sz="quarter" idx="12" hasCustomPrompt="1"/>
          </p:nvPr>
        </p:nvSpPr>
        <p:spPr>
          <a:xfrm>
            <a:off x="1477679" y="2363058"/>
            <a:ext cx="4017962" cy="1033462"/>
          </a:xfrm>
        </p:spPr>
        <p:txBody>
          <a:bodyPr>
            <a:normAutofit/>
          </a:bodyPr>
          <a:lstStyle>
            <a:lvl1pPr marL="0" indent="0">
              <a:buFont typeface="+mj-lt"/>
              <a:buNone/>
              <a:defRPr sz="8000" b="0" i="0">
                <a:solidFill>
                  <a:srgbClr val="39B398"/>
                </a:solidFill>
                <a:latin typeface="Montserrat ExtraLight" pitchFamily="2" charset="77"/>
              </a:defRPr>
            </a:lvl1pPr>
          </a:lstStyle>
          <a:p>
            <a:pPr lvl="0"/>
            <a:r>
              <a:rPr lang="fr-FR"/>
              <a:t>1.</a:t>
            </a:r>
          </a:p>
        </p:txBody>
      </p:sp>
      <p:sp>
        <p:nvSpPr>
          <p:cNvPr id="22" name="Espace réservé du numéro de diapositive 17">
            <a:extLst>
              <a:ext uri="{FF2B5EF4-FFF2-40B4-BE49-F238E27FC236}">
                <a16:creationId xmlns:a16="http://schemas.microsoft.com/office/drawing/2014/main" id="{8EA96080-6BFD-1C58-891A-155E1120F764}"/>
              </a:ext>
            </a:extLst>
          </p:cNvPr>
          <p:cNvSpPr txBox="1">
            <a:spLocks/>
          </p:cNvSpPr>
          <p:nvPr userDrawn="1"/>
        </p:nvSpPr>
        <p:spPr>
          <a:xfrm>
            <a:off x="0" y="6200123"/>
            <a:ext cx="635001" cy="657877"/>
          </a:xfrm>
          <a:prstGeom prst="rect">
            <a:avLst/>
          </a:prstGeom>
          <a:noFill/>
        </p:spPr>
        <p:txBody>
          <a:bodyPr vert="horz" lIns="91440" tIns="45720" rIns="91440" bIns="45720" rtlCol="0" anchor="ctr"/>
          <a:lstStyle>
            <a:defPPr>
              <a:defRPr lang="fr-FR"/>
            </a:defPPr>
            <a:lvl1pPr marL="0" algn="ctr" defTabSz="914400" rtl="0" eaLnBrk="1" latinLnBrk="0" hangingPunct="1">
              <a:defRPr sz="600" b="1" i="0" kern="1200">
                <a:solidFill>
                  <a:schemeClr val="bg1"/>
                </a:solidFill>
                <a:latin typeface="Montserrat"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09DEF0E-62F5-D748-9031-362336B3810A}" type="slidenum">
              <a:rPr lang="fr-FR" sz="700" smtClean="0"/>
              <a:pPr/>
              <a:t>‹N°›</a:t>
            </a:fld>
            <a:endParaRPr lang="fr-FR" sz="700"/>
          </a:p>
        </p:txBody>
      </p:sp>
    </p:spTree>
    <p:extLst>
      <p:ext uri="{BB962C8B-B14F-4D97-AF65-F5344CB8AC3E}">
        <p14:creationId xmlns:p14="http://schemas.microsoft.com/office/powerpoint/2010/main" val="4019982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Section">
    <p:bg>
      <p:bgPr>
        <a:solidFill>
          <a:srgbClr val="52275F"/>
        </a:solidFill>
        <a:effectLst/>
      </p:bgPr>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C42FA312-4FD8-27B3-7978-A2AA82D435D9}"/>
              </a:ext>
            </a:extLst>
          </p:cNvPr>
          <p:cNvPicPr>
            <a:picLocks noChangeAspect="1"/>
          </p:cNvPicPr>
          <p:nvPr userDrawn="1"/>
        </p:nvPicPr>
        <p:blipFill>
          <a:blip r:embed="rId2"/>
          <a:stretch>
            <a:fillRect/>
          </a:stretch>
        </p:blipFill>
        <p:spPr>
          <a:xfrm>
            <a:off x="1308789" y="613296"/>
            <a:ext cx="3787193" cy="324246"/>
          </a:xfrm>
          <a:prstGeom prst="rect">
            <a:avLst/>
          </a:prstGeom>
        </p:spPr>
      </p:pic>
      <p:pic>
        <p:nvPicPr>
          <p:cNvPr id="13" name="Image 12" descr="Une image contenant fermer&#10;&#10;Description générée automatiquement">
            <a:extLst>
              <a:ext uri="{FF2B5EF4-FFF2-40B4-BE49-F238E27FC236}">
                <a16:creationId xmlns:a16="http://schemas.microsoft.com/office/drawing/2014/main" id="{590E4867-A99C-0ED1-E511-BC7CD06803F7}"/>
              </a:ext>
            </a:extLst>
          </p:cNvPr>
          <p:cNvPicPr>
            <a:picLocks noChangeAspect="1"/>
          </p:cNvPicPr>
          <p:nvPr userDrawn="1"/>
        </p:nvPicPr>
        <p:blipFill>
          <a:blip r:embed="rId3"/>
          <a:stretch>
            <a:fillRect/>
          </a:stretch>
        </p:blipFill>
        <p:spPr>
          <a:xfrm>
            <a:off x="5208768" y="5633329"/>
            <a:ext cx="5207952" cy="764351"/>
          </a:xfrm>
          <a:prstGeom prst="rect">
            <a:avLst/>
          </a:prstGeom>
        </p:spPr>
      </p:pic>
      <p:pic>
        <p:nvPicPr>
          <p:cNvPr id="17" name="Image 16">
            <a:extLst>
              <a:ext uri="{FF2B5EF4-FFF2-40B4-BE49-F238E27FC236}">
                <a16:creationId xmlns:a16="http://schemas.microsoft.com/office/drawing/2014/main" id="{98A80329-EA61-AF09-0D5E-6E6F4151504D}"/>
              </a:ext>
            </a:extLst>
          </p:cNvPr>
          <p:cNvPicPr>
            <a:picLocks noChangeAspect="1"/>
          </p:cNvPicPr>
          <p:nvPr userDrawn="1"/>
        </p:nvPicPr>
        <p:blipFill>
          <a:blip r:embed="rId4"/>
          <a:stretch>
            <a:fillRect/>
          </a:stretch>
        </p:blipFill>
        <p:spPr>
          <a:xfrm>
            <a:off x="10854463" y="5639080"/>
            <a:ext cx="929268" cy="772209"/>
          </a:xfrm>
          <a:prstGeom prst="rect">
            <a:avLst/>
          </a:prstGeom>
        </p:spPr>
      </p:pic>
      <p:sp>
        <p:nvSpPr>
          <p:cNvPr id="18" name="Espace réservé du texte 3">
            <a:extLst>
              <a:ext uri="{FF2B5EF4-FFF2-40B4-BE49-F238E27FC236}">
                <a16:creationId xmlns:a16="http://schemas.microsoft.com/office/drawing/2014/main" id="{D3661D3D-35CD-2230-804F-45B96FC243D9}"/>
              </a:ext>
            </a:extLst>
          </p:cNvPr>
          <p:cNvSpPr>
            <a:spLocks noGrp="1"/>
          </p:cNvSpPr>
          <p:nvPr>
            <p:ph type="body" sz="quarter" idx="10"/>
          </p:nvPr>
        </p:nvSpPr>
        <p:spPr>
          <a:xfrm>
            <a:off x="1513775" y="3483053"/>
            <a:ext cx="8225311" cy="1033462"/>
          </a:xfrm>
        </p:spPr>
        <p:txBody>
          <a:bodyPr>
            <a:normAutofit/>
          </a:bodyPr>
          <a:lstStyle>
            <a:lvl1pPr marL="0" indent="0">
              <a:buNone/>
              <a:defRPr sz="4900" b="0" i="0">
                <a:solidFill>
                  <a:schemeClr val="bg1"/>
                </a:solidFill>
                <a:latin typeface="Montserrat Light" pitchFamily="2" charset="77"/>
              </a:defRPr>
            </a:lvl1pPr>
          </a:lstStyle>
          <a:p>
            <a:pPr lvl="0"/>
            <a:endParaRPr lang="fr-FR"/>
          </a:p>
        </p:txBody>
      </p:sp>
      <p:sp>
        <p:nvSpPr>
          <p:cNvPr id="20" name="Espace réservé du texte 5">
            <a:extLst>
              <a:ext uri="{FF2B5EF4-FFF2-40B4-BE49-F238E27FC236}">
                <a16:creationId xmlns:a16="http://schemas.microsoft.com/office/drawing/2014/main" id="{99684E1E-2753-464C-AB7B-A7B113E2F014}"/>
              </a:ext>
            </a:extLst>
          </p:cNvPr>
          <p:cNvSpPr>
            <a:spLocks noGrp="1"/>
          </p:cNvSpPr>
          <p:nvPr>
            <p:ph type="body" sz="quarter" idx="12" hasCustomPrompt="1"/>
          </p:nvPr>
        </p:nvSpPr>
        <p:spPr>
          <a:xfrm>
            <a:off x="1477679" y="2363058"/>
            <a:ext cx="4017962" cy="1033462"/>
          </a:xfrm>
        </p:spPr>
        <p:txBody>
          <a:bodyPr>
            <a:normAutofit/>
          </a:bodyPr>
          <a:lstStyle>
            <a:lvl1pPr marL="0" indent="0">
              <a:buFont typeface="+mj-lt"/>
              <a:buNone/>
              <a:defRPr sz="8000" b="0" i="0">
                <a:solidFill>
                  <a:srgbClr val="E05693"/>
                </a:solidFill>
                <a:latin typeface="Montserrat ExtraLight" pitchFamily="2" charset="77"/>
              </a:defRPr>
            </a:lvl1pPr>
          </a:lstStyle>
          <a:p>
            <a:pPr lvl="0"/>
            <a:r>
              <a:rPr lang="fr-FR"/>
              <a:t>1.</a:t>
            </a:r>
          </a:p>
        </p:txBody>
      </p:sp>
      <p:sp>
        <p:nvSpPr>
          <p:cNvPr id="22" name="Espace réservé du numéro de diapositive 17">
            <a:extLst>
              <a:ext uri="{FF2B5EF4-FFF2-40B4-BE49-F238E27FC236}">
                <a16:creationId xmlns:a16="http://schemas.microsoft.com/office/drawing/2014/main" id="{1B2952A1-B5E9-223B-C627-54020C9FCB22}"/>
              </a:ext>
            </a:extLst>
          </p:cNvPr>
          <p:cNvSpPr txBox="1">
            <a:spLocks/>
          </p:cNvSpPr>
          <p:nvPr userDrawn="1"/>
        </p:nvSpPr>
        <p:spPr>
          <a:xfrm>
            <a:off x="0" y="6200123"/>
            <a:ext cx="635001" cy="657877"/>
          </a:xfrm>
          <a:prstGeom prst="rect">
            <a:avLst/>
          </a:prstGeom>
          <a:noFill/>
        </p:spPr>
        <p:txBody>
          <a:bodyPr vert="horz" lIns="91440" tIns="45720" rIns="91440" bIns="45720" rtlCol="0" anchor="ctr"/>
          <a:lstStyle>
            <a:defPPr>
              <a:defRPr lang="fr-FR"/>
            </a:defPPr>
            <a:lvl1pPr marL="0" algn="ctr" defTabSz="914400" rtl="0" eaLnBrk="1" latinLnBrk="0" hangingPunct="1">
              <a:defRPr sz="600" b="1" i="0" kern="1200">
                <a:solidFill>
                  <a:schemeClr val="bg1"/>
                </a:solidFill>
                <a:latin typeface="Montserrat"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09DEF0E-62F5-D748-9031-362336B3810A}" type="slidenum">
              <a:rPr lang="fr-FR" sz="700" smtClean="0"/>
              <a:pPr/>
              <a:t>‹N°›</a:t>
            </a:fld>
            <a:endParaRPr lang="fr-FR" sz="700"/>
          </a:p>
        </p:txBody>
      </p:sp>
    </p:spTree>
    <p:extLst>
      <p:ext uri="{BB962C8B-B14F-4D97-AF65-F5344CB8AC3E}">
        <p14:creationId xmlns:p14="http://schemas.microsoft.com/office/powerpoint/2010/main" val="3136694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Section">
    <p:bg>
      <p:bgPr>
        <a:solidFill>
          <a:srgbClr val="572A79"/>
        </a:solidFill>
        <a:effectLst/>
      </p:bgPr>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FE8A5F06-5E22-5053-F5C0-A96CE4C904B2}"/>
              </a:ext>
            </a:extLst>
          </p:cNvPr>
          <p:cNvPicPr>
            <a:picLocks noChangeAspect="1"/>
          </p:cNvPicPr>
          <p:nvPr userDrawn="1"/>
        </p:nvPicPr>
        <p:blipFill>
          <a:blip r:embed="rId2"/>
          <a:stretch>
            <a:fillRect/>
          </a:stretch>
        </p:blipFill>
        <p:spPr>
          <a:xfrm>
            <a:off x="1308789" y="613296"/>
            <a:ext cx="3787193" cy="324246"/>
          </a:xfrm>
          <a:prstGeom prst="rect">
            <a:avLst/>
          </a:prstGeom>
        </p:spPr>
      </p:pic>
      <p:pic>
        <p:nvPicPr>
          <p:cNvPr id="11" name="Image 10" descr="Une image contenant fermer&#10;&#10;Description générée automatiquement">
            <a:extLst>
              <a:ext uri="{FF2B5EF4-FFF2-40B4-BE49-F238E27FC236}">
                <a16:creationId xmlns:a16="http://schemas.microsoft.com/office/drawing/2014/main" id="{F2AB9B7E-9B55-0ADD-9169-AE1AAE9E5CE8}"/>
              </a:ext>
            </a:extLst>
          </p:cNvPr>
          <p:cNvPicPr>
            <a:picLocks noChangeAspect="1"/>
          </p:cNvPicPr>
          <p:nvPr userDrawn="1"/>
        </p:nvPicPr>
        <p:blipFill>
          <a:blip r:embed="rId3"/>
          <a:stretch>
            <a:fillRect/>
          </a:stretch>
        </p:blipFill>
        <p:spPr>
          <a:xfrm>
            <a:off x="5208768" y="5633329"/>
            <a:ext cx="5207952" cy="764351"/>
          </a:xfrm>
          <a:prstGeom prst="rect">
            <a:avLst/>
          </a:prstGeom>
        </p:spPr>
      </p:pic>
      <p:pic>
        <p:nvPicPr>
          <p:cNvPr id="14" name="Image 13">
            <a:extLst>
              <a:ext uri="{FF2B5EF4-FFF2-40B4-BE49-F238E27FC236}">
                <a16:creationId xmlns:a16="http://schemas.microsoft.com/office/drawing/2014/main" id="{D737F5AF-4617-877C-FDE6-8CC336B4F907}"/>
              </a:ext>
            </a:extLst>
          </p:cNvPr>
          <p:cNvPicPr>
            <a:picLocks noChangeAspect="1"/>
          </p:cNvPicPr>
          <p:nvPr userDrawn="1"/>
        </p:nvPicPr>
        <p:blipFill>
          <a:blip r:embed="rId4"/>
          <a:stretch>
            <a:fillRect/>
          </a:stretch>
        </p:blipFill>
        <p:spPr>
          <a:xfrm>
            <a:off x="10854463" y="5639080"/>
            <a:ext cx="929268" cy="772209"/>
          </a:xfrm>
          <a:prstGeom prst="rect">
            <a:avLst/>
          </a:prstGeom>
        </p:spPr>
      </p:pic>
      <p:sp>
        <p:nvSpPr>
          <p:cNvPr id="17" name="Espace réservé du texte 3">
            <a:extLst>
              <a:ext uri="{FF2B5EF4-FFF2-40B4-BE49-F238E27FC236}">
                <a16:creationId xmlns:a16="http://schemas.microsoft.com/office/drawing/2014/main" id="{8474AD6C-BF4D-7D19-BE6C-66A819014758}"/>
              </a:ext>
            </a:extLst>
          </p:cNvPr>
          <p:cNvSpPr>
            <a:spLocks noGrp="1"/>
          </p:cNvSpPr>
          <p:nvPr>
            <p:ph type="body" sz="quarter" idx="10"/>
          </p:nvPr>
        </p:nvSpPr>
        <p:spPr>
          <a:xfrm>
            <a:off x="1513775" y="3483053"/>
            <a:ext cx="8225311" cy="1033462"/>
          </a:xfrm>
        </p:spPr>
        <p:txBody>
          <a:bodyPr>
            <a:normAutofit/>
          </a:bodyPr>
          <a:lstStyle>
            <a:lvl1pPr marL="0" indent="0">
              <a:buNone/>
              <a:defRPr sz="4900" b="0" i="0">
                <a:solidFill>
                  <a:schemeClr val="bg1"/>
                </a:solidFill>
                <a:latin typeface="Montserrat Light" pitchFamily="2" charset="77"/>
              </a:defRPr>
            </a:lvl1pPr>
          </a:lstStyle>
          <a:p>
            <a:pPr lvl="0"/>
            <a:endParaRPr lang="fr-FR"/>
          </a:p>
        </p:txBody>
      </p:sp>
      <p:sp>
        <p:nvSpPr>
          <p:cNvPr id="18" name="Espace réservé du texte 5">
            <a:extLst>
              <a:ext uri="{FF2B5EF4-FFF2-40B4-BE49-F238E27FC236}">
                <a16:creationId xmlns:a16="http://schemas.microsoft.com/office/drawing/2014/main" id="{E9B59BFA-9537-84D7-D86C-B3871305372D}"/>
              </a:ext>
            </a:extLst>
          </p:cNvPr>
          <p:cNvSpPr>
            <a:spLocks noGrp="1"/>
          </p:cNvSpPr>
          <p:nvPr>
            <p:ph type="body" sz="quarter" idx="12" hasCustomPrompt="1"/>
          </p:nvPr>
        </p:nvSpPr>
        <p:spPr>
          <a:xfrm>
            <a:off x="1477679" y="2363058"/>
            <a:ext cx="4017962" cy="1033462"/>
          </a:xfrm>
        </p:spPr>
        <p:txBody>
          <a:bodyPr>
            <a:normAutofit/>
          </a:bodyPr>
          <a:lstStyle>
            <a:lvl1pPr marL="0" indent="0">
              <a:buFont typeface="+mj-lt"/>
              <a:buNone/>
              <a:defRPr sz="8000" b="0" i="0">
                <a:solidFill>
                  <a:srgbClr val="8A5D97"/>
                </a:solidFill>
                <a:latin typeface="Montserrat ExtraLight" pitchFamily="2" charset="77"/>
              </a:defRPr>
            </a:lvl1pPr>
          </a:lstStyle>
          <a:p>
            <a:pPr lvl="0"/>
            <a:r>
              <a:rPr lang="fr-FR"/>
              <a:t>1.</a:t>
            </a:r>
          </a:p>
        </p:txBody>
      </p:sp>
      <p:sp>
        <p:nvSpPr>
          <p:cNvPr id="20" name="Espace réservé du numéro de diapositive 17">
            <a:extLst>
              <a:ext uri="{FF2B5EF4-FFF2-40B4-BE49-F238E27FC236}">
                <a16:creationId xmlns:a16="http://schemas.microsoft.com/office/drawing/2014/main" id="{930A3A75-77E8-0DCF-8F14-E34013F41736}"/>
              </a:ext>
            </a:extLst>
          </p:cNvPr>
          <p:cNvSpPr txBox="1">
            <a:spLocks/>
          </p:cNvSpPr>
          <p:nvPr userDrawn="1"/>
        </p:nvSpPr>
        <p:spPr>
          <a:xfrm>
            <a:off x="0" y="6200123"/>
            <a:ext cx="635001" cy="657877"/>
          </a:xfrm>
          <a:prstGeom prst="rect">
            <a:avLst/>
          </a:prstGeom>
          <a:noFill/>
        </p:spPr>
        <p:txBody>
          <a:bodyPr vert="horz" lIns="91440" tIns="45720" rIns="91440" bIns="45720" rtlCol="0" anchor="ctr"/>
          <a:lstStyle>
            <a:defPPr>
              <a:defRPr lang="fr-FR"/>
            </a:defPPr>
            <a:lvl1pPr marL="0" algn="ctr" defTabSz="914400" rtl="0" eaLnBrk="1" latinLnBrk="0" hangingPunct="1">
              <a:defRPr sz="600" b="1" i="0" kern="1200">
                <a:solidFill>
                  <a:schemeClr val="bg1"/>
                </a:solidFill>
                <a:latin typeface="Montserrat"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09DEF0E-62F5-D748-9031-362336B3810A}" type="slidenum">
              <a:rPr lang="fr-FR" sz="700" smtClean="0"/>
              <a:pPr/>
              <a:t>‹N°›</a:t>
            </a:fld>
            <a:endParaRPr lang="fr-FR" sz="700"/>
          </a:p>
        </p:txBody>
      </p:sp>
    </p:spTree>
    <p:extLst>
      <p:ext uri="{BB962C8B-B14F-4D97-AF65-F5344CB8AC3E}">
        <p14:creationId xmlns:p14="http://schemas.microsoft.com/office/powerpoint/2010/main" val="3045925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Section ">
    <p:bg>
      <p:bgPr>
        <a:solidFill>
          <a:srgbClr val="B52066"/>
        </a:solidFill>
        <a:effectLst/>
      </p:bgPr>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897FA04-D586-3955-833C-160EDF9D0763}"/>
              </a:ext>
            </a:extLst>
          </p:cNvPr>
          <p:cNvPicPr>
            <a:picLocks noChangeAspect="1"/>
          </p:cNvPicPr>
          <p:nvPr userDrawn="1"/>
        </p:nvPicPr>
        <p:blipFill>
          <a:blip r:embed="rId2"/>
          <a:stretch>
            <a:fillRect/>
          </a:stretch>
        </p:blipFill>
        <p:spPr>
          <a:xfrm>
            <a:off x="1308789" y="613296"/>
            <a:ext cx="3787193" cy="324246"/>
          </a:xfrm>
          <a:prstGeom prst="rect">
            <a:avLst/>
          </a:prstGeom>
        </p:spPr>
      </p:pic>
      <p:pic>
        <p:nvPicPr>
          <p:cNvPr id="11" name="Image 10" descr="Une image contenant fermer&#10;&#10;Description générée automatiquement">
            <a:extLst>
              <a:ext uri="{FF2B5EF4-FFF2-40B4-BE49-F238E27FC236}">
                <a16:creationId xmlns:a16="http://schemas.microsoft.com/office/drawing/2014/main" id="{541DE91E-C586-1229-8306-4E4643BCA00B}"/>
              </a:ext>
            </a:extLst>
          </p:cNvPr>
          <p:cNvPicPr>
            <a:picLocks noChangeAspect="1"/>
          </p:cNvPicPr>
          <p:nvPr userDrawn="1"/>
        </p:nvPicPr>
        <p:blipFill>
          <a:blip r:embed="rId3"/>
          <a:stretch>
            <a:fillRect/>
          </a:stretch>
        </p:blipFill>
        <p:spPr>
          <a:xfrm>
            <a:off x="5208768" y="5633329"/>
            <a:ext cx="5207952" cy="764351"/>
          </a:xfrm>
          <a:prstGeom prst="rect">
            <a:avLst/>
          </a:prstGeom>
        </p:spPr>
      </p:pic>
      <p:pic>
        <p:nvPicPr>
          <p:cNvPr id="14" name="Image 13">
            <a:extLst>
              <a:ext uri="{FF2B5EF4-FFF2-40B4-BE49-F238E27FC236}">
                <a16:creationId xmlns:a16="http://schemas.microsoft.com/office/drawing/2014/main" id="{55BC92C2-F287-7D03-2357-E29BFE711327}"/>
              </a:ext>
            </a:extLst>
          </p:cNvPr>
          <p:cNvPicPr>
            <a:picLocks noChangeAspect="1"/>
          </p:cNvPicPr>
          <p:nvPr userDrawn="1"/>
        </p:nvPicPr>
        <p:blipFill>
          <a:blip r:embed="rId4"/>
          <a:stretch>
            <a:fillRect/>
          </a:stretch>
        </p:blipFill>
        <p:spPr>
          <a:xfrm>
            <a:off x="10854463" y="5639080"/>
            <a:ext cx="929268" cy="772209"/>
          </a:xfrm>
          <a:prstGeom prst="rect">
            <a:avLst/>
          </a:prstGeom>
        </p:spPr>
      </p:pic>
      <p:sp>
        <p:nvSpPr>
          <p:cNvPr id="17" name="Espace réservé du texte 3">
            <a:extLst>
              <a:ext uri="{FF2B5EF4-FFF2-40B4-BE49-F238E27FC236}">
                <a16:creationId xmlns:a16="http://schemas.microsoft.com/office/drawing/2014/main" id="{0EEE5D53-C31C-9C9F-6DD0-82A7ED687A27}"/>
              </a:ext>
            </a:extLst>
          </p:cNvPr>
          <p:cNvSpPr>
            <a:spLocks noGrp="1"/>
          </p:cNvSpPr>
          <p:nvPr>
            <p:ph type="body" sz="quarter" idx="10"/>
          </p:nvPr>
        </p:nvSpPr>
        <p:spPr>
          <a:xfrm>
            <a:off x="1513775" y="3483053"/>
            <a:ext cx="8225311" cy="1033462"/>
          </a:xfrm>
        </p:spPr>
        <p:txBody>
          <a:bodyPr>
            <a:normAutofit/>
          </a:bodyPr>
          <a:lstStyle>
            <a:lvl1pPr marL="0" indent="0">
              <a:buNone/>
              <a:defRPr sz="4900" b="0" i="0">
                <a:solidFill>
                  <a:schemeClr val="bg1"/>
                </a:solidFill>
                <a:latin typeface="Montserrat Light" pitchFamily="2" charset="77"/>
              </a:defRPr>
            </a:lvl1pPr>
          </a:lstStyle>
          <a:p>
            <a:pPr lvl="0"/>
            <a:endParaRPr lang="fr-FR"/>
          </a:p>
        </p:txBody>
      </p:sp>
      <p:sp>
        <p:nvSpPr>
          <p:cNvPr id="18" name="Espace réservé du texte 5">
            <a:extLst>
              <a:ext uri="{FF2B5EF4-FFF2-40B4-BE49-F238E27FC236}">
                <a16:creationId xmlns:a16="http://schemas.microsoft.com/office/drawing/2014/main" id="{C60D934C-CCEF-CE50-4326-88AE8ED9584D}"/>
              </a:ext>
            </a:extLst>
          </p:cNvPr>
          <p:cNvSpPr>
            <a:spLocks noGrp="1"/>
          </p:cNvSpPr>
          <p:nvPr>
            <p:ph type="body" sz="quarter" idx="12" hasCustomPrompt="1"/>
          </p:nvPr>
        </p:nvSpPr>
        <p:spPr>
          <a:xfrm>
            <a:off x="1477679" y="2363058"/>
            <a:ext cx="4017962" cy="1033462"/>
          </a:xfrm>
        </p:spPr>
        <p:txBody>
          <a:bodyPr>
            <a:normAutofit/>
          </a:bodyPr>
          <a:lstStyle>
            <a:lvl1pPr marL="0" indent="0">
              <a:buFont typeface="+mj-lt"/>
              <a:buNone/>
              <a:defRPr sz="8000" b="0" i="0">
                <a:solidFill>
                  <a:srgbClr val="E05693"/>
                </a:solidFill>
                <a:latin typeface="Montserrat ExtraLight" pitchFamily="2" charset="77"/>
              </a:defRPr>
            </a:lvl1pPr>
          </a:lstStyle>
          <a:p>
            <a:pPr lvl="0"/>
            <a:r>
              <a:rPr lang="fr-FR"/>
              <a:t>1.</a:t>
            </a:r>
          </a:p>
        </p:txBody>
      </p:sp>
      <p:sp>
        <p:nvSpPr>
          <p:cNvPr id="20" name="Espace réservé du numéro de diapositive 17">
            <a:extLst>
              <a:ext uri="{FF2B5EF4-FFF2-40B4-BE49-F238E27FC236}">
                <a16:creationId xmlns:a16="http://schemas.microsoft.com/office/drawing/2014/main" id="{0F96E2B3-32E5-CC52-C3F7-F9D2F13AEFB6}"/>
              </a:ext>
            </a:extLst>
          </p:cNvPr>
          <p:cNvSpPr txBox="1">
            <a:spLocks/>
          </p:cNvSpPr>
          <p:nvPr userDrawn="1"/>
        </p:nvSpPr>
        <p:spPr>
          <a:xfrm>
            <a:off x="0" y="6200123"/>
            <a:ext cx="635001" cy="657877"/>
          </a:xfrm>
          <a:prstGeom prst="rect">
            <a:avLst/>
          </a:prstGeom>
          <a:noFill/>
        </p:spPr>
        <p:txBody>
          <a:bodyPr vert="horz" lIns="91440" tIns="45720" rIns="91440" bIns="45720" rtlCol="0" anchor="ctr"/>
          <a:lstStyle>
            <a:defPPr>
              <a:defRPr lang="fr-FR"/>
            </a:defPPr>
            <a:lvl1pPr marL="0" algn="ctr" defTabSz="914400" rtl="0" eaLnBrk="1" latinLnBrk="0" hangingPunct="1">
              <a:defRPr sz="600" b="1" i="0" kern="1200">
                <a:solidFill>
                  <a:schemeClr val="bg1"/>
                </a:solidFill>
                <a:latin typeface="Montserrat"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09DEF0E-62F5-D748-9031-362336B3810A}" type="slidenum">
              <a:rPr lang="fr-FR" sz="700" smtClean="0"/>
              <a:pPr/>
              <a:t>‹N°›</a:t>
            </a:fld>
            <a:endParaRPr lang="fr-FR" sz="700"/>
          </a:p>
        </p:txBody>
      </p:sp>
    </p:spTree>
    <p:extLst>
      <p:ext uri="{BB962C8B-B14F-4D97-AF65-F5344CB8AC3E}">
        <p14:creationId xmlns:p14="http://schemas.microsoft.com/office/powerpoint/2010/main" val="2236585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Section">
    <p:bg>
      <p:bgPr>
        <a:solidFill>
          <a:srgbClr val="DC3E38"/>
        </a:solidFill>
        <a:effectLst/>
      </p:bgPr>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2F787840-B89B-0A17-936B-F74017FBEBB6}"/>
              </a:ext>
            </a:extLst>
          </p:cNvPr>
          <p:cNvPicPr>
            <a:picLocks noChangeAspect="1"/>
          </p:cNvPicPr>
          <p:nvPr userDrawn="1"/>
        </p:nvPicPr>
        <p:blipFill>
          <a:blip r:embed="rId2"/>
          <a:stretch>
            <a:fillRect/>
          </a:stretch>
        </p:blipFill>
        <p:spPr>
          <a:xfrm>
            <a:off x="1308789" y="613296"/>
            <a:ext cx="3787193" cy="324246"/>
          </a:xfrm>
          <a:prstGeom prst="rect">
            <a:avLst/>
          </a:prstGeom>
        </p:spPr>
      </p:pic>
      <p:pic>
        <p:nvPicPr>
          <p:cNvPr id="11" name="Image 10" descr="Une image contenant fermer&#10;&#10;Description générée automatiquement">
            <a:extLst>
              <a:ext uri="{FF2B5EF4-FFF2-40B4-BE49-F238E27FC236}">
                <a16:creationId xmlns:a16="http://schemas.microsoft.com/office/drawing/2014/main" id="{6E6A08E7-DDC2-2ACD-C7E6-11D41E9D447D}"/>
              </a:ext>
            </a:extLst>
          </p:cNvPr>
          <p:cNvPicPr>
            <a:picLocks noChangeAspect="1"/>
          </p:cNvPicPr>
          <p:nvPr userDrawn="1"/>
        </p:nvPicPr>
        <p:blipFill>
          <a:blip r:embed="rId3"/>
          <a:stretch>
            <a:fillRect/>
          </a:stretch>
        </p:blipFill>
        <p:spPr>
          <a:xfrm>
            <a:off x="5208768" y="5633329"/>
            <a:ext cx="5207952" cy="764351"/>
          </a:xfrm>
          <a:prstGeom prst="rect">
            <a:avLst/>
          </a:prstGeom>
        </p:spPr>
      </p:pic>
      <p:sp>
        <p:nvSpPr>
          <p:cNvPr id="13" name="Espace réservé du numéro de diapositive 17">
            <a:extLst>
              <a:ext uri="{FF2B5EF4-FFF2-40B4-BE49-F238E27FC236}">
                <a16:creationId xmlns:a16="http://schemas.microsoft.com/office/drawing/2014/main" id="{5795C2F7-1134-0CED-71DF-C66C711980BD}"/>
              </a:ext>
            </a:extLst>
          </p:cNvPr>
          <p:cNvSpPr txBox="1">
            <a:spLocks/>
          </p:cNvSpPr>
          <p:nvPr userDrawn="1"/>
        </p:nvSpPr>
        <p:spPr>
          <a:xfrm>
            <a:off x="-17613" y="6216506"/>
            <a:ext cx="635001" cy="657877"/>
          </a:xfrm>
          <a:prstGeom prst="rect">
            <a:avLst/>
          </a:prstGeom>
          <a:noFill/>
        </p:spPr>
        <p:txBody>
          <a:bodyPr vert="horz" lIns="91440" tIns="45720" rIns="91440" bIns="45720" rtlCol="0" anchor="ctr"/>
          <a:lstStyle>
            <a:defPPr>
              <a:defRPr lang="fr-FR"/>
            </a:defPPr>
            <a:lvl1pPr marL="0" algn="ctr" defTabSz="914400" rtl="0" eaLnBrk="1" latinLnBrk="0" hangingPunct="1">
              <a:defRPr sz="600" b="1" i="0" kern="1200">
                <a:solidFill>
                  <a:schemeClr val="bg1"/>
                </a:solidFill>
                <a:latin typeface="Montserrat"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09DEF0E-62F5-D748-9031-362336B3810A}" type="slidenum">
              <a:rPr lang="fr-FR" sz="700" smtClean="0"/>
              <a:pPr/>
              <a:t>‹N°›</a:t>
            </a:fld>
            <a:endParaRPr lang="fr-FR" sz="700"/>
          </a:p>
        </p:txBody>
      </p:sp>
      <p:pic>
        <p:nvPicPr>
          <p:cNvPr id="14" name="Image 13">
            <a:extLst>
              <a:ext uri="{FF2B5EF4-FFF2-40B4-BE49-F238E27FC236}">
                <a16:creationId xmlns:a16="http://schemas.microsoft.com/office/drawing/2014/main" id="{57F5F7FF-BAE3-7C71-126B-B1F1F81932BF}"/>
              </a:ext>
            </a:extLst>
          </p:cNvPr>
          <p:cNvPicPr>
            <a:picLocks noChangeAspect="1"/>
          </p:cNvPicPr>
          <p:nvPr userDrawn="1"/>
        </p:nvPicPr>
        <p:blipFill>
          <a:blip r:embed="rId4"/>
          <a:stretch>
            <a:fillRect/>
          </a:stretch>
        </p:blipFill>
        <p:spPr>
          <a:xfrm>
            <a:off x="10854463" y="5639080"/>
            <a:ext cx="929268" cy="772209"/>
          </a:xfrm>
          <a:prstGeom prst="rect">
            <a:avLst/>
          </a:prstGeom>
        </p:spPr>
      </p:pic>
      <p:sp>
        <p:nvSpPr>
          <p:cNvPr id="17" name="Espace réservé du texte 3">
            <a:extLst>
              <a:ext uri="{FF2B5EF4-FFF2-40B4-BE49-F238E27FC236}">
                <a16:creationId xmlns:a16="http://schemas.microsoft.com/office/drawing/2014/main" id="{0CC6CB59-09A2-45FA-DD94-11389FCAF97D}"/>
              </a:ext>
            </a:extLst>
          </p:cNvPr>
          <p:cNvSpPr>
            <a:spLocks noGrp="1"/>
          </p:cNvSpPr>
          <p:nvPr>
            <p:ph type="body" sz="quarter" idx="10"/>
          </p:nvPr>
        </p:nvSpPr>
        <p:spPr>
          <a:xfrm>
            <a:off x="1513775" y="3483053"/>
            <a:ext cx="8225311" cy="1033462"/>
          </a:xfrm>
        </p:spPr>
        <p:txBody>
          <a:bodyPr>
            <a:normAutofit/>
          </a:bodyPr>
          <a:lstStyle>
            <a:lvl1pPr marL="0" indent="0">
              <a:buNone/>
              <a:defRPr sz="4900" b="0" i="0">
                <a:solidFill>
                  <a:schemeClr val="bg1"/>
                </a:solidFill>
                <a:latin typeface="Montserrat Light" pitchFamily="2" charset="77"/>
              </a:defRPr>
            </a:lvl1pPr>
          </a:lstStyle>
          <a:p>
            <a:pPr lvl="0"/>
            <a:endParaRPr lang="fr-FR"/>
          </a:p>
        </p:txBody>
      </p:sp>
      <p:sp>
        <p:nvSpPr>
          <p:cNvPr id="18" name="Espace réservé du texte 5">
            <a:extLst>
              <a:ext uri="{FF2B5EF4-FFF2-40B4-BE49-F238E27FC236}">
                <a16:creationId xmlns:a16="http://schemas.microsoft.com/office/drawing/2014/main" id="{B62DF09B-4E98-9851-316F-15D9B4F7FC85}"/>
              </a:ext>
            </a:extLst>
          </p:cNvPr>
          <p:cNvSpPr>
            <a:spLocks noGrp="1"/>
          </p:cNvSpPr>
          <p:nvPr>
            <p:ph type="body" sz="quarter" idx="12" hasCustomPrompt="1"/>
          </p:nvPr>
        </p:nvSpPr>
        <p:spPr>
          <a:xfrm>
            <a:off x="1477679" y="2363058"/>
            <a:ext cx="4017962" cy="1033462"/>
          </a:xfrm>
        </p:spPr>
        <p:txBody>
          <a:bodyPr>
            <a:normAutofit/>
          </a:bodyPr>
          <a:lstStyle>
            <a:lvl1pPr marL="0" indent="0">
              <a:buFont typeface="+mj-lt"/>
              <a:buNone/>
              <a:defRPr sz="8000" b="0" i="0">
                <a:solidFill>
                  <a:srgbClr val="E77B48"/>
                </a:solidFill>
                <a:latin typeface="Montserrat ExtraLight" pitchFamily="2" charset="77"/>
              </a:defRPr>
            </a:lvl1pPr>
          </a:lstStyle>
          <a:p>
            <a:pPr lvl="0"/>
            <a:r>
              <a:rPr lang="fr-FR"/>
              <a:t>1.</a:t>
            </a:r>
          </a:p>
        </p:txBody>
      </p:sp>
    </p:spTree>
    <p:extLst>
      <p:ext uri="{BB962C8B-B14F-4D97-AF65-F5344CB8AC3E}">
        <p14:creationId xmlns:p14="http://schemas.microsoft.com/office/powerpoint/2010/main" val="885233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Section">
    <p:bg>
      <p:bgPr>
        <a:solidFill>
          <a:srgbClr val="CC8531"/>
        </a:solid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C1A3EBEA-6999-EA97-F562-4855BA85866D}"/>
              </a:ext>
            </a:extLst>
          </p:cNvPr>
          <p:cNvPicPr>
            <a:picLocks noChangeAspect="1"/>
          </p:cNvPicPr>
          <p:nvPr userDrawn="1"/>
        </p:nvPicPr>
        <p:blipFill>
          <a:blip r:embed="rId2"/>
          <a:stretch>
            <a:fillRect/>
          </a:stretch>
        </p:blipFill>
        <p:spPr>
          <a:xfrm>
            <a:off x="1308789" y="613296"/>
            <a:ext cx="3787193" cy="324246"/>
          </a:xfrm>
          <a:prstGeom prst="rect">
            <a:avLst/>
          </a:prstGeom>
        </p:spPr>
      </p:pic>
      <p:pic>
        <p:nvPicPr>
          <p:cNvPr id="14" name="Image 13" descr="Une image contenant fermer&#10;&#10;Description générée automatiquement">
            <a:extLst>
              <a:ext uri="{FF2B5EF4-FFF2-40B4-BE49-F238E27FC236}">
                <a16:creationId xmlns:a16="http://schemas.microsoft.com/office/drawing/2014/main" id="{8C8A521F-C5ED-AD53-E47F-035CD8C2813F}"/>
              </a:ext>
            </a:extLst>
          </p:cNvPr>
          <p:cNvPicPr>
            <a:picLocks noChangeAspect="1"/>
          </p:cNvPicPr>
          <p:nvPr userDrawn="1"/>
        </p:nvPicPr>
        <p:blipFill>
          <a:blip r:embed="rId3"/>
          <a:stretch>
            <a:fillRect/>
          </a:stretch>
        </p:blipFill>
        <p:spPr>
          <a:xfrm>
            <a:off x="5208768" y="5633329"/>
            <a:ext cx="5207952" cy="764351"/>
          </a:xfrm>
          <a:prstGeom prst="rect">
            <a:avLst/>
          </a:prstGeom>
        </p:spPr>
      </p:pic>
      <p:pic>
        <p:nvPicPr>
          <p:cNvPr id="18" name="Image 17">
            <a:extLst>
              <a:ext uri="{FF2B5EF4-FFF2-40B4-BE49-F238E27FC236}">
                <a16:creationId xmlns:a16="http://schemas.microsoft.com/office/drawing/2014/main" id="{F69880D9-4EED-07FD-8865-75ACFD677401}"/>
              </a:ext>
            </a:extLst>
          </p:cNvPr>
          <p:cNvPicPr>
            <a:picLocks noChangeAspect="1"/>
          </p:cNvPicPr>
          <p:nvPr userDrawn="1"/>
        </p:nvPicPr>
        <p:blipFill>
          <a:blip r:embed="rId4"/>
          <a:stretch>
            <a:fillRect/>
          </a:stretch>
        </p:blipFill>
        <p:spPr>
          <a:xfrm>
            <a:off x="10854463" y="5639080"/>
            <a:ext cx="929268" cy="772209"/>
          </a:xfrm>
          <a:prstGeom prst="rect">
            <a:avLst/>
          </a:prstGeom>
        </p:spPr>
      </p:pic>
      <p:sp>
        <p:nvSpPr>
          <p:cNvPr id="20" name="Espace réservé du texte 3">
            <a:extLst>
              <a:ext uri="{FF2B5EF4-FFF2-40B4-BE49-F238E27FC236}">
                <a16:creationId xmlns:a16="http://schemas.microsoft.com/office/drawing/2014/main" id="{9963D39F-89BB-CB1F-1F83-89B3A387507D}"/>
              </a:ext>
            </a:extLst>
          </p:cNvPr>
          <p:cNvSpPr>
            <a:spLocks noGrp="1"/>
          </p:cNvSpPr>
          <p:nvPr>
            <p:ph type="body" sz="quarter" idx="10"/>
          </p:nvPr>
        </p:nvSpPr>
        <p:spPr>
          <a:xfrm>
            <a:off x="1513775" y="3483053"/>
            <a:ext cx="8225311" cy="1033462"/>
          </a:xfrm>
        </p:spPr>
        <p:txBody>
          <a:bodyPr>
            <a:normAutofit/>
          </a:bodyPr>
          <a:lstStyle>
            <a:lvl1pPr marL="0" indent="0">
              <a:buNone/>
              <a:defRPr sz="4900" b="0" i="0">
                <a:solidFill>
                  <a:schemeClr val="bg1"/>
                </a:solidFill>
                <a:latin typeface="Montserrat Light" pitchFamily="2" charset="77"/>
              </a:defRPr>
            </a:lvl1pPr>
          </a:lstStyle>
          <a:p>
            <a:pPr lvl="0"/>
            <a:endParaRPr lang="fr-FR"/>
          </a:p>
        </p:txBody>
      </p:sp>
      <p:sp>
        <p:nvSpPr>
          <p:cNvPr id="22" name="Espace réservé du texte 5">
            <a:extLst>
              <a:ext uri="{FF2B5EF4-FFF2-40B4-BE49-F238E27FC236}">
                <a16:creationId xmlns:a16="http://schemas.microsoft.com/office/drawing/2014/main" id="{9CECF894-3172-5817-7964-44DE1D9D203E}"/>
              </a:ext>
            </a:extLst>
          </p:cNvPr>
          <p:cNvSpPr>
            <a:spLocks noGrp="1"/>
          </p:cNvSpPr>
          <p:nvPr>
            <p:ph type="body" sz="quarter" idx="12" hasCustomPrompt="1"/>
          </p:nvPr>
        </p:nvSpPr>
        <p:spPr>
          <a:xfrm>
            <a:off x="1477679" y="2363058"/>
            <a:ext cx="4017962" cy="1033462"/>
          </a:xfrm>
        </p:spPr>
        <p:txBody>
          <a:bodyPr>
            <a:normAutofit/>
          </a:bodyPr>
          <a:lstStyle>
            <a:lvl1pPr marL="0" indent="0">
              <a:buFont typeface="+mj-lt"/>
              <a:buNone/>
              <a:defRPr sz="8000" b="0" i="0">
                <a:solidFill>
                  <a:srgbClr val="F6BD3D"/>
                </a:solidFill>
                <a:latin typeface="Montserrat ExtraLight" pitchFamily="2" charset="77"/>
              </a:defRPr>
            </a:lvl1pPr>
          </a:lstStyle>
          <a:p>
            <a:pPr lvl="0"/>
            <a:r>
              <a:rPr lang="fr-FR"/>
              <a:t>1.</a:t>
            </a:r>
          </a:p>
        </p:txBody>
      </p:sp>
      <p:sp>
        <p:nvSpPr>
          <p:cNvPr id="23" name="Espace réservé du numéro de diapositive 17">
            <a:extLst>
              <a:ext uri="{FF2B5EF4-FFF2-40B4-BE49-F238E27FC236}">
                <a16:creationId xmlns:a16="http://schemas.microsoft.com/office/drawing/2014/main" id="{EA8227EF-A9C2-75E9-783C-224EB52E0DFD}"/>
              </a:ext>
            </a:extLst>
          </p:cNvPr>
          <p:cNvSpPr txBox="1">
            <a:spLocks/>
          </p:cNvSpPr>
          <p:nvPr userDrawn="1"/>
        </p:nvSpPr>
        <p:spPr>
          <a:xfrm>
            <a:off x="0" y="6200123"/>
            <a:ext cx="635001" cy="657877"/>
          </a:xfrm>
          <a:prstGeom prst="rect">
            <a:avLst/>
          </a:prstGeom>
          <a:noFill/>
        </p:spPr>
        <p:txBody>
          <a:bodyPr vert="horz" lIns="91440" tIns="45720" rIns="91440" bIns="45720" rtlCol="0" anchor="ctr"/>
          <a:lstStyle>
            <a:defPPr>
              <a:defRPr lang="fr-FR"/>
            </a:defPPr>
            <a:lvl1pPr marL="0" algn="ctr" defTabSz="914400" rtl="0" eaLnBrk="1" latinLnBrk="0" hangingPunct="1">
              <a:defRPr sz="600" b="1" i="0" kern="1200">
                <a:solidFill>
                  <a:schemeClr val="bg1"/>
                </a:solidFill>
                <a:latin typeface="Montserrat"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09DEF0E-62F5-D748-9031-362336B3810A}" type="slidenum">
              <a:rPr lang="fr-FR" sz="700" smtClean="0"/>
              <a:pPr/>
              <a:t>‹N°›</a:t>
            </a:fld>
            <a:endParaRPr lang="fr-FR" sz="700"/>
          </a:p>
        </p:txBody>
      </p:sp>
    </p:spTree>
    <p:extLst>
      <p:ext uri="{BB962C8B-B14F-4D97-AF65-F5344CB8AC3E}">
        <p14:creationId xmlns:p14="http://schemas.microsoft.com/office/powerpoint/2010/main" val="1377860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Section">
    <p:bg>
      <p:bgPr>
        <a:solidFill>
          <a:srgbClr val="00A874"/>
        </a:solidFill>
        <a:effectLst/>
      </p:bgPr>
    </p:bg>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AF3CE35B-6703-2DA1-AF8F-A5CC26457753}"/>
              </a:ext>
            </a:extLst>
          </p:cNvPr>
          <p:cNvPicPr>
            <a:picLocks noChangeAspect="1"/>
          </p:cNvPicPr>
          <p:nvPr userDrawn="1"/>
        </p:nvPicPr>
        <p:blipFill>
          <a:blip r:embed="rId2"/>
          <a:stretch>
            <a:fillRect/>
          </a:stretch>
        </p:blipFill>
        <p:spPr>
          <a:xfrm>
            <a:off x="1308789" y="613296"/>
            <a:ext cx="3787193" cy="324246"/>
          </a:xfrm>
          <a:prstGeom prst="rect">
            <a:avLst/>
          </a:prstGeom>
        </p:spPr>
      </p:pic>
      <p:pic>
        <p:nvPicPr>
          <p:cNvPr id="12" name="Image 11" descr="Une image contenant fermer&#10;&#10;Description générée automatiquement">
            <a:extLst>
              <a:ext uri="{FF2B5EF4-FFF2-40B4-BE49-F238E27FC236}">
                <a16:creationId xmlns:a16="http://schemas.microsoft.com/office/drawing/2014/main" id="{FF1ECEEB-6D3C-597C-239A-CCF5AC41AB2F}"/>
              </a:ext>
            </a:extLst>
          </p:cNvPr>
          <p:cNvPicPr>
            <a:picLocks noChangeAspect="1"/>
          </p:cNvPicPr>
          <p:nvPr userDrawn="1"/>
        </p:nvPicPr>
        <p:blipFill>
          <a:blip r:embed="rId3"/>
          <a:stretch>
            <a:fillRect/>
          </a:stretch>
        </p:blipFill>
        <p:spPr>
          <a:xfrm>
            <a:off x="5208768" y="5633329"/>
            <a:ext cx="5207952" cy="764351"/>
          </a:xfrm>
          <a:prstGeom prst="rect">
            <a:avLst/>
          </a:prstGeom>
        </p:spPr>
      </p:pic>
      <p:pic>
        <p:nvPicPr>
          <p:cNvPr id="19" name="Image 18">
            <a:extLst>
              <a:ext uri="{FF2B5EF4-FFF2-40B4-BE49-F238E27FC236}">
                <a16:creationId xmlns:a16="http://schemas.microsoft.com/office/drawing/2014/main" id="{3271A0F4-2E45-59D0-070E-B1BC492AF1A7}"/>
              </a:ext>
            </a:extLst>
          </p:cNvPr>
          <p:cNvPicPr>
            <a:picLocks noChangeAspect="1"/>
          </p:cNvPicPr>
          <p:nvPr userDrawn="1"/>
        </p:nvPicPr>
        <p:blipFill>
          <a:blip r:embed="rId4"/>
          <a:stretch>
            <a:fillRect/>
          </a:stretch>
        </p:blipFill>
        <p:spPr>
          <a:xfrm>
            <a:off x="10854463" y="5639080"/>
            <a:ext cx="929268" cy="772209"/>
          </a:xfrm>
          <a:prstGeom prst="rect">
            <a:avLst/>
          </a:prstGeom>
        </p:spPr>
      </p:pic>
      <p:sp>
        <p:nvSpPr>
          <p:cNvPr id="11" name="Espace réservé du texte 3">
            <a:extLst>
              <a:ext uri="{FF2B5EF4-FFF2-40B4-BE49-F238E27FC236}">
                <a16:creationId xmlns:a16="http://schemas.microsoft.com/office/drawing/2014/main" id="{46D6BD6C-41D4-5C8D-715E-0FCF4101C057}"/>
              </a:ext>
            </a:extLst>
          </p:cNvPr>
          <p:cNvSpPr>
            <a:spLocks noGrp="1"/>
          </p:cNvSpPr>
          <p:nvPr>
            <p:ph type="body" sz="quarter" idx="10"/>
          </p:nvPr>
        </p:nvSpPr>
        <p:spPr>
          <a:xfrm>
            <a:off x="1513775" y="3483053"/>
            <a:ext cx="8225311" cy="1033462"/>
          </a:xfrm>
        </p:spPr>
        <p:txBody>
          <a:bodyPr>
            <a:normAutofit/>
          </a:bodyPr>
          <a:lstStyle>
            <a:lvl1pPr marL="0" indent="0">
              <a:buNone/>
              <a:defRPr sz="4900" b="0" i="0">
                <a:solidFill>
                  <a:schemeClr val="bg1"/>
                </a:solidFill>
                <a:latin typeface="Montserrat Light" pitchFamily="2" charset="77"/>
              </a:defRPr>
            </a:lvl1pPr>
          </a:lstStyle>
          <a:p>
            <a:pPr lvl="0"/>
            <a:endParaRPr lang="fr-FR"/>
          </a:p>
        </p:txBody>
      </p:sp>
      <p:sp>
        <p:nvSpPr>
          <p:cNvPr id="13" name="Espace réservé du texte 5">
            <a:extLst>
              <a:ext uri="{FF2B5EF4-FFF2-40B4-BE49-F238E27FC236}">
                <a16:creationId xmlns:a16="http://schemas.microsoft.com/office/drawing/2014/main" id="{9A30E4EC-5383-7517-DD49-040E357253D3}"/>
              </a:ext>
            </a:extLst>
          </p:cNvPr>
          <p:cNvSpPr>
            <a:spLocks noGrp="1"/>
          </p:cNvSpPr>
          <p:nvPr>
            <p:ph type="body" sz="quarter" idx="12" hasCustomPrompt="1"/>
          </p:nvPr>
        </p:nvSpPr>
        <p:spPr>
          <a:xfrm>
            <a:off x="1477679" y="2363058"/>
            <a:ext cx="4017962" cy="1033462"/>
          </a:xfrm>
        </p:spPr>
        <p:txBody>
          <a:bodyPr>
            <a:normAutofit/>
          </a:bodyPr>
          <a:lstStyle>
            <a:lvl1pPr marL="0" indent="0">
              <a:buFont typeface="+mj-lt"/>
              <a:buNone/>
              <a:defRPr sz="8000" b="0" i="0">
                <a:solidFill>
                  <a:srgbClr val="94C356"/>
                </a:solidFill>
                <a:latin typeface="Montserrat ExtraLight" pitchFamily="2" charset="77"/>
              </a:defRPr>
            </a:lvl1pPr>
          </a:lstStyle>
          <a:p>
            <a:pPr lvl="0"/>
            <a:r>
              <a:rPr lang="fr-FR"/>
              <a:t>1.</a:t>
            </a:r>
          </a:p>
        </p:txBody>
      </p:sp>
      <p:sp>
        <p:nvSpPr>
          <p:cNvPr id="17" name="Espace réservé du numéro de diapositive 17">
            <a:extLst>
              <a:ext uri="{FF2B5EF4-FFF2-40B4-BE49-F238E27FC236}">
                <a16:creationId xmlns:a16="http://schemas.microsoft.com/office/drawing/2014/main" id="{14C04682-A51D-4A05-A853-9379128A8065}"/>
              </a:ext>
            </a:extLst>
          </p:cNvPr>
          <p:cNvSpPr txBox="1">
            <a:spLocks/>
          </p:cNvSpPr>
          <p:nvPr userDrawn="1"/>
        </p:nvSpPr>
        <p:spPr>
          <a:xfrm>
            <a:off x="0" y="6200123"/>
            <a:ext cx="635001" cy="657877"/>
          </a:xfrm>
          <a:prstGeom prst="rect">
            <a:avLst/>
          </a:prstGeom>
          <a:noFill/>
        </p:spPr>
        <p:txBody>
          <a:bodyPr vert="horz" lIns="91440" tIns="45720" rIns="91440" bIns="45720" rtlCol="0" anchor="ctr"/>
          <a:lstStyle>
            <a:defPPr>
              <a:defRPr lang="fr-FR"/>
            </a:defPPr>
            <a:lvl1pPr marL="0" algn="ctr" defTabSz="914400" rtl="0" eaLnBrk="1" latinLnBrk="0" hangingPunct="1">
              <a:defRPr sz="600" b="1" i="0" kern="1200">
                <a:solidFill>
                  <a:schemeClr val="bg1"/>
                </a:solidFill>
                <a:latin typeface="Montserrat"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09DEF0E-62F5-D748-9031-362336B3810A}" type="slidenum">
              <a:rPr lang="fr-FR" sz="700" smtClean="0"/>
              <a:pPr/>
              <a:t>‹N°›</a:t>
            </a:fld>
            <a:endParaRPr lang="fr-FR" sz="700"/>
          </a:p>
        </p:txBody>
      </p:sp>
    </p:spTree>
    <p:extLst>
      <p:ext uri="{BB962C8B-B14F-4D97-AF65-F5344CB8AC3E}">
        <p14:creationId xmlns:p14="http://schemas.microsoft.com/office/powerpoint/2010/main" val="1761533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Section">
    <p:bg>
      <p:bgPr>
        <a:solidFill>
          <a:srgbClr val="4F7DB2"/>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C0930AD-68C9-C6AE-CF22-8313B6FEFFF7}"/>
              </a:ext>
            </a:extLst>
          </p:cNvPr>
          <p:cNvPicPr>
            <a:picLocks noChangeAspect="1"/>
          </p:cNvPicPr>
          <p:nvPr userDrawn="1"/>
        </p:nvPicPr>
        <p:blipFill>
          <a:blip r:embed="rId2"/>
          <a:stretch>
            <a:fillRect/>
          </a:stretch>
        </p:blipFill>
        <p:spPr>
          <a:xfrm>
            <a:off x="1308789" y="613296"/>
            <a:ext cx="3787193" cy="324246"/>
          </a:xfrm>
          <a:prstGeom prst="rect">
            <a:avLst/>
          </a:prstGeom>
        </p:spPr>
      </p:pic>
      <p:pic>
        <p:nvPicPr>
          <p:cNvPr id="9" name="Image 8" descr="Une image contenant fermer&#10;&#10;Description générée automatiquement">
            <a:extLst>
              <a:ext uri="{FF2B5EF4-FFF2-40B4-BE49-F238E27FC236}">
                <a16:creationId xmlns:a16="http://schemas.microsoft.com/office/drawing/2014/main" id="{8D708AB7-5CF9-5AA9-DDBA-B8E1498C151A}"/>
              </a:ext>
            </a:extLst>
          </p:cNvPr>
          <p:cNvPicPr>
            <a:picLocks noChangeAspect="1"/>
          </p:cNvPicPr>
          <p:nvPr userDrawn="1"/>
        </p:nvPicPr>
        <p:blipFill>
          <a:blip r:embed="rId3"/>
          <a:stretch>
            <a:fillRect/>
          </a:stretch>
        </p:blipFill>
        <p:spPr>
          <a:xfrm>
            <a:off x="5208768" y="5633329"/>
            <a:ext cx="5207952" cy="764351"/>
          </a:xfrm>
          <a:prstGeom prst="rect">
            <a:avLst/>
          </a:prstGeom>
        </p:spPr>
      </p:pic>
      <p:pic>
        <p:nvPicPr>
          <p:cNvPr id="13" name="Image 12">
            <a:extLst>
              <a:ext uri="{FF2B5EF4-FFF2-40B4-BE49-F238E27FC236}">
                <a16:creationId xmlns:a16="http://schemas.microsoft.com/office/drawing/2014/main" id="{00F86D9F-F8C7-A220-F7F4-F454CF980E9A}"/>
              </a:ext>
            </a:extLst>
          </p:cNvPr>
          <p:cNvPicPr>
            <a:picLocks noChangeAspect="1"/>
          </p:cNvPicPr>
          <p:nvPr userDrawn="1"/>
        </p:nvPicPr>
        <p:blipFill>
          <a:blip r:embed="rId4"/>
          <a:stretch>
            <a:fillRect/>
          </a:stretch>
        </p:blipFill>
        <p:spPr>
          <a:xfrm>
            <a:off x="10854463" y="5639080"/>
            <a:ext cx="929268" cy="772209"/>
          </a:xfrm>
          <a:prstGeom prst="rect">
            <a:avLst/>
          </a:prstGeom>
        </p:spPr>
      </p:pic>
      <p:sp>
        <p:nvSpPr>
          <p:cNvPr id="14" name="Espace réservé du texte 3">
            <a:extLst>
              <a:ext uri="{FF2B5EF4-FFF2-40B4-BE49-F238E27FC236}">
                <a16:creationId xmlns:a16="http://schemas.microsoft.com/office/drawing/2014/main" id="{17A600BE-DAC7-10A2-215B-417F16F5F6B0}"/>
              </a:ext>
            </a:extLst>
          </p:cNvPr>
          <p:cNvSpPr>
            <a:spLocks noGrp="1"/>
          </p:cNvSpPr>
          <p:nvPr>
            <p:ph type="body" sz="quarter" idx="10"/>
          </p:nvPr>
        </p:nvSpPr>
        <p:spPr>
          <a:xfrm>
            <a:off x="1513775" y="3483053"/>
            <a:ext cx="8225311" cy="1033462"/>
          </a:xfrm>
        </p:spPr>
        <p:txBody>
          <a:bodyPr>
            <a:normAutofit/>
          </a:bodyPr>
          <a:lstStyle>
            <a:lvl1pPr marL="0" indent="0">
              <a:buNone/>
              <a:defRPr sz="4900" b="0" i="0">
                <a:solidFill>
                  <a:schemeClr val="bg1"/>
                </a:solidFill>
                <a:latin typeface="Montserrat Light" pitchFamily="2" charset="77"/>
              </a:defRPr>
            </a:lvl1pPr>
          </a:lstStyle>
          <a:p>
            <a:pPr lvl="0"/>
            <a:endParaRPr lang="fr-FR"/>
          </a:p>
        </p:txBody>
      </p:sp>
      <p:sp>
        <p:nvSpPr>
          <p:cNvPr id="17" name="Espace réservé du texte 5">
            <a:extLst>
              <a:ext uri="{FF2B5EF4-FFF2-40B4-BE49-F238E27FC236}">
                <a16:creationId xmlns:a16="http://schemas.microsoft.com/office/drawing/2014/main" id="{5F726E59-1AB8-5794-0983-D31DB7EFAC96}"/>
              </a:ext>
            </a:extLst>
          </p:cNvPr>
          <p:cNvSpPr>
            <a:spLocks noGrp="1"/>
          </p:cNvSpPr>
          <p:nvPr>
            <p:ph type="body" sz="quarter" idx="12" hasCustomPrompt="1"/>
          </p:nvPr>
        </p:nvSpPr>
        <p:spPr>
          <a:xfrm>
            <a:off x="1477679" y="2363058"/>
            <a:ext cx="4017962" cy="1033462"/>
          </a:xfrm>
        </p:spPr>
        <p:txBody>
          <a:bodyPr>
            <a:normAutofit/>
          </a:bodyPr>
          <a:lstStyle>
            <a:lvl1pPr marL="0" indent="0">
              <a:buFont typeface="+mj-lt"/>
              <a:buNone/>
              <a:defRPr sz="8000" b="0" i="0">
                <a:solidFill>
                  <a:srgbClr val="55BFD1"/>
                </a:solidFill>
                <a:latin typeface="Montserrat ExtraLight" pitchFamily="2" charset="77"/>
              </a:defRPr>
            </a:lvl1pPr>
          </a:lstStyle>
          <a:p>
            <a:pPr lvl="0"/>
            <a:r>
              <a:rPr lang="fr-FR"/>
              <a:t>1.</a:t>
            </a:r>
          </a:p>
        </p:txBody>
      </p:sp>
      <p:sp>
        <p:nvSpPr>
          <p:cNvPr id="18" name="Espace réservé du numéro de diapositive 17">
            <a:extLst>
              <a:ext uri="{FF2B5EF4-FFF2-40B4-BE49-F238E27FC236}">
                <a16:creationId xmlns:a16="http://schemas.microsoft.com/office/drawing/2014/main" id="{C6EC2B9A-D37C-4B19-AF76-3484C3480EC4}"/>
              </a:ext>
            </a:extLst>
          </p:cNvPr>
          <p:cNvSpPr txBox="1">
            <a:spLocks/>
          </p:cNvSpPr>
          <p:nvPr userDrawn="1"/>
        </p:nvSpPr>
        <p:spPr>
          <a:xfrm>
            <a:off x="0" y="6200123"/>
            <a:ext cx="635001" cy="657877"/>
          </a:xfrm>
          <a:prstGeom prst="rect">
            <a:avLst/>
          </a:prstGeom>
          <a:noFill/>
        </p:spPr>
        <p:txBody>
          <a:bodyPr vert="horz" lIns="91440" tIns="45720" rIns="91440" bIns="45720" rtlCol="0" anchor="ctr"/>
          <a:lstStyle>
            <a:defPPr>
              <a:defRPr lang="fr-FR"/>
            </a:defPPr>
            <a:lvl1pPr marL="0" algn="ctr" defTabSz="914400" rtl="0" eaLnBrk="1" latinLnBrk="0" hangingPunct="1">
              <a:defRPr sz="600" b="1" i="0" kern="1200">
                <a:solidFill>
                  <a:schemeClr val="bg1"/>
                </a:solidFill>
                <a:latin typeface="Montserrat"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09DEF0E-62F5-D748-9031-362336B3810A}" type="slidenum">
              <a:rPr lang="fr-FR" sz="700" smtClean="0"/>
              <a:pPr/>
              <a:t>‹N°›</a:t>
            </a:fld>
            <a:endParaRPr lang="fr-FR" sz="700"/>
          </a:p>
        </p:txBody>
      </p:sp>
    </p:spTree>
    <p:extLst>
      <p:ext uri="{BB962C8B-B14F-4D97-AF65-F5344CB8AC3E}">
        <p14:creationId xmlns:p14="http://schemas.microsoft.com/office/powerpoint/2010/main" val="30509556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age un paragraph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CF48D36-7205-B785-F71C-04FC0B192E64}"/>
              </a:ext>
            </a:extLst>
          </p:cNvPr>
          <p:cNvPicPr>
            <a:picLocks noChangeAspect="1"/>
          </p:cNvPicPr>
          <p:nvPr userDrawn="1"/>
        </p:nvPicPr>
        <p:blipFill>
          <a:blip r:embed="rId2"/>
          <a:stretch>
            <a:fillRect/>
          </a:stretch>
        </p:blipFill>
        <p:spPr>
          <a:xfrm flipV="1">
            <a:off x="-6988" y="575803"/>
            <a:ext cx="660030" cy="94290"/>
          </a:xfrm>
          <a:prstGeom prst="rect">
            <a:avLst/>
          </a:prstGeom>
        </p:spPr>
      </p:pic>
      <p:sp>
        <p:nvSpPr>
          <p:cNvPr id="22" name="Espace réservé du texte 19">
            <a:extLst>
              <a:ext uri="{FF2B5EF4-FFF2-40B4-BE49-F238E27FC236}">
                <a16:creationId xmlns:a16="http://schemas.microsoft.com/office/drawing/2014/main" id="{05996453-2230-BB3D-AA2E-A3C72D296C77}"/>
              </a:ext>
            </a:extLst>
          </p:cNvPr>
          <p:cNvSpPr>
            <a:spLocks noGrp="1"/>
          </p:cNvSpPr>
          <p:nvPr>
            <p:ph type="body" sz="quarter" idx="18" hasCustomPrompt="1"/>
          </p:nvPr>
        </p:nvSpPr>
        <p:spPr>
          <a:xfrm>
            <a:off x="776751" y="480386"/>
            <a:ext cx="3704508" cy="379412"/>
          </a:xfrm>
        </p:spPr>
        <p:txBody>
          <a:bodyPr>
            <a:noAutofit/>
          </a:bodyPr>
          <a:lstStyle>
            <a:lvl1pPr marL="0" indent="0">
              <a:buNone/>
              <a:defRPr sz="1700" b="1" i="0" spc="100" baseline="0">
                <a:solidFill>
                  <a:srgbClr val="2599D7"/>
                </a:solidFill>
                <a:latin typeface="Montserrat ExtraBold" panose="02000505000000020004" pitchFamily="2" charset="77"/>
              </a:defRPr>
            </a:lvl1pPr>
          </a:lstStyle>
          <a:p>
            <a:pPr lvl="0"/>
            <a:r>
              <a:rPr lang="fr-FR"/>
              <a:t>Page un paragraphe</a:t>
            </a:r>
          </a:p>
        </p:txBody>
      </p:sp>
      <p:sp>
        <p:nvSpPr>
          <p:cNvPr id="19" name="Espace réservé du texte 5">
            <a:extLst>
              <a:ext uri="{FF2B5EF4-FFF2-40B4-BE49-F238E27FC236}">
                <a16:creationId xmlns:a16="http://schemas.microsoft.com/office/drawing/2014/main" id="{350F4756-1B68-11BE-5B11-83855116401D}"/>
              </a:ext>
            </a:extLst>
          </p:cNvPr>
          <p:cNvSpPr>
            <a:spLocks noGrp="1"/>
          </p:cNvSpPr>
          <p:nvPr>
            <p:ph type="body" sz="quarter" idx="24"/>
          </p:nvPr>
        </p:nvSpPr>
        <p:spPr>
          <a:xfrm>
            <a:off x="776751" y="1967033"/>
            <a:ext cx="11161008" cy="703263"/>
          </a:xfrm>
        </p:spPr>
        <p:txBody>
          <a:bodyPr>
            <a:normAutofit/>
          </a:bodyPr>
          <a:lstStyle>
            <a:lvl1pPr marL="0" indent="0">
              <a:spcBef>
                <a:spcPts val="600"/>
              </a:spcBef>
              <a:buNone/>
              <a:defRPr sz="1200" b="0" i="0" spc="10" baseline="0">
                <a:solidFill>
                  <a:srgbClr val="303431"/>
                </a:solidFill>
                <a:latin typeface="Montserrat Light" pitchFamily="2" charset="77"/>
              </a:defRPr>
            </a:lvl1pPr>
          </a:lstStyle>
          <a:p>
            <a:pPr lvl="0"/>
            <a:endParaRPr lang="fr-FR"/>
          </a:p>
        </p:txBody>
      </p:sp>
      <p:sp>
        <p:nvSpPr>
          <p:cNvPr id="20" name="Espace réservé du texte 5">
            <a:extLst>
              <a:ext uri="{FF2B5EF4-FFF2-40B4-BE49-F238E27FC236}">
                <a16:creationId xmlns:a16="http://schemas.microsoft.com/office/drawing/2014/main" id="{651E502E-210B-B8DA-BE82-00ECD61114B8}"/>
              </a:ext>
            </a:extLst>
          </p:cNvPr>
          <p:cNvSpPr>
            <a:spLocks noGrp="1"/>
          </p:cNvSpPr>
          <p:nvPr>
            <p:ph type="body" sz="quarter" idx="23"/>
          </p:nvPr>
        </p:nvSpPr>
        <p:spPr>
          <a:xfrm>
            <a:off x="794069" y="1292032"/>
            <a:ext cx="11161008" cy="703263"/>
          </a:xfrm>
        </p:spPr>
        <p:txBody>
          <a:bodyPr>
            <a:normAutofit/>
          </a:bodyPr>
          <a:lstStyle>
            <a:lvl1pPr marL="0" indent="0">
              <a:buNone/>
              <a:defRPr sz="1200" b="1" i="0" spc="10" baseline="0">
                <a:solidFill>
                  <a:srgbClr val="303431"/>
                </a:solidFill>
                <a:latin typeface="Montserrat" panose="02000505000000020004" pitchFamily="2" charset="77"/>
              </a:defRPr>
            </a:lvl1pPr>
          </a:lstStyle>
          <a:p>
            <a:pPr lvl="0"/>
            <a:endParaRPr lang="fr-FR"/>
          </a:p>
        </p:txBody>
      </p:sp>
      <p:sp>
        <p:nvSpPr>
          <p:cNvPr id="15" name="Rectangle 14">
            <a:extLst>
              <a:ext uri="{FF2B5EF4-FFF2-40B4-BE49-F238E27FC236}">
                <a16:creationId xmlns:a16="http://schemas.microsoft.com/office/drawing/2014/main" id="{6789C754-D487-94E5-4975-9392D9FD2CD6}"/>
              </a:ext>
            </a:extLst>
          </p:cNvPr>
          <p:cNvSpPr/>
          <p:nvPr userDrawn="1"/>
        </p:nvSpPr>
        <p:spPr>
          <a:xfrm>
            <a:off x="-1" y="6145454"/>
            <a:ext cx="12191999" cy="712546"/>
          </a:xfrm>
          <a:prstGeom prst="rect">
            <a:avLst/>
          </a:prstGeom>
          <a:solidFill>
            <a:srgbClr val="F2F5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884902E7-C26C-814C-A1D4-39970BA3D1EB}"/>
              </a:ext>
            </a:extLst>
          </p:cNvPr>
          <p:cNvPicPr>
            <a:picLocks noChangeAspect="1"/>
          </p:cNvPicPr>
          <p:nvPr userDrawn="1"/>
        </p:nvPicPr>
        <p:blipFill>
          <a:blip r:embed="rId3"/>
          <a:stretch>
            <a:fillRect/>
          </a:stretch>
        </p:blipFill>
        <p:spPr>
          <a:xfrm>
            <a:off x="11431697" y="6318465"/>
            <a:ext cx="506868" cy="418256"/>
          </a:xfrm>
          <a:prstGeom prst="rect">
            <a:avLst/>
          </a:prstGeom>
        </p:spPr>
      </p:pic>
      <p:sp>
        <p:nvSpPr>
          <p:cNvPr id="17" name="Espace réservé du texte 4">
            <a:extLst>
              <a:ext uri="{FF2B5EF4-FFF2-40B4-BE49-F238E27FC236}">
                <a16:creationId xmlns:a16="http://schemas.microsoft.com/office/drawing/2014/main" id="{66D584F4-D5E7-7FFE-0E6D-DE49534D32E7}"/>
              </a:ext>
            </a:extLst>
          </p:cNvPr>
          <p:cNvSpPr>
            <a:spLocks noGrp="1"/>
          </p:cNvSpPr>
          <p:nvPr>
            <p:ph type="body" sz="quarter" idx="21"/>
          </p:nvPr>
        </p:nvSpPr>
        <p:spPr>
          <a:xfrm>
            <a:off x="836205" y="6354741"/>
            <a:ext cx="4332288" cy="163512"/>
          </a:xfrm>
        </p:spPr>
        <p:txBody>
          <a:bodyPr>
            <a:noAutofit/>
          </a:bodyPr>
          <a:lstStyle>
            <a:lvl1pPr marL="0" indent="0">
              <a:buNone/>
              <a:defRPr sz="700" b="0" i="0">
                <a:solidFill>
                  <a:srgbClr val="676B68"/>
                </a:solidFill>
                <a:latin typeface="Montserrat ExtraLight" pitchFamily="2" charset="77"/>
              </a:defRPr>
            </a:lvl1pPr>
          </a:lstStyle>
          <a:p>
            <a:pPr lvl="0"/>
            <a:endParaRPr lang="fr-FR"/>
          </a:p>
        </p:txBody>
      </p:sp>
      <p:sp>
        <p:nvSpPr>
          <p:cNvPr id="18" name="Espace réservé du texte 4">
            <a:extLst>
              <a:ext uri="{FF2B5EF4-FFF2-40B4-BE49-F238E27FC236}">
                <a16:creationId xmlns:a16="http://schemas.microsoft.com/office/drawing/2014/main" id="{92643013-0196-3E67-27A5-C46E23F6BC28}"/>
              </a:ext>
            </a:extLst>
          </p:cNvPr>
          <p:cNvSpPr>
            <a:spLocks noGrp="1"/>
          </p:cNvSpPr>
          <p:nvPr>
            <p:ph type="body" sz="quarter" idx="22"/>
          </p:nvPr>
        </p:nvSpPr>
        <p:spPr>
          <a:xfrm>
            <a:off x="836205" y="6527593"/>
            <a:ext cx="4332288" cy="163512"/>
          </a:xfrm>
        </p:spPr>
        <p:txBody>
          <a:bodyPr>
            <a:noAutofit/>
          </a:bodyPr>
          <a:lstStyle>
            <a:lvl1pPr marL="0" indent="0">
              <a:buNone/>
              <a:defRPr sz="700" b="1" i="0">
                <a:solidFill>
                  <a:srgbClr val="676B68"/>
                </a:solidFill>
                <a:latin typeface="Montserrat" panose="02000505000000020004" pitchFamily="2" charset="77"/>
              </a:defRPr>
            </a:lvl1pPr>
          </a:lstStyle>
          <a:p>
            <a:pPr lvl="0"/>
            <a:endParaRPr lang="fr-FR"/>
          </a:p>
        </p:txBody>
      </p:sp>
      <p:sp>
        <p:nvSpPr>
          <p:cNvPr id="23" name="Espace réservé du numéro de diapositive 6">
            <a:extLst>
              <a:ext uri="{FF2B5EF4-FFF2-40B4-BE49-F238E27FC236}">
                <a16:creationId xmlns:a16="http://schemas.microsoft.com/office/drawing/2014/main" id="{3EAB5FB7-0821-C550-3D27-583AA2955002}"/>
              </a:ext>
            </a:extLst>
          </p:cNvPr>
          <p:cNvSpPr>
            <a:spLocks noGrp="1"/>
          </p:cNvSpPr>
          <p:nvPr>
            <p:ph type="sldNum" sz="quarter" idx="27"/>
          </p:nvPr>
        </p:nvSpPr>
        <p:spPr>
          <a:xfrm>
            <a:off x="-2" y="6145454"/>
            <a:ext cx="653044" cy="712546"/>
          </a:xfrm>
          <a:solidFill>
            <a:srgbClr val="234B89"/>
          </a:solidFill>
        </p:spPr>
        <p:txBody>
          <a:bodyPr/>
          <a:lstStyle>
            <a:lvl1pPr algn="ctr">
              <a:defRPr sz="700" b="0" i="0">
                <a:ln>
                  <a:noFill/>
                </a:ln>
                <a:solidFill>
                  <a:schemeClr val="bg1"/>
                </a:solidFill>
                <a:latin typeface="Montserrat Light" pitchFamily="2" charset="77"/>
              </a:defRPr>
            </a:lvl1pPr>
          </a:lstStyle>
          <a:p>
            <a:fld id="{209DEF0E-62F5-D748-9031-362336B3810A}" type="slidenum">
              <a:rPr lang="fr-FR" smtClean="0"/>
              <a:pPr/>
              <a:t>‹N°›</a:t>
            </a:fld>
            <a:endParaRPr lang="fr-FR"/>
          </a:p>
        </p:txBody>
      </p:sp>
    </p:spTree>
    <p:extLst>
      <p:ext uri="{BB962C8B-B14F-4D97-AF65-F5344CB8AC3E}">
        <p14:creationId xmlns:p14="http://schemas.microsoft.com/office/powerpoint/2010/main" val="3560064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age deux paragraph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F15F7DB-1F53-F460-F2EA-58B30A8F3213}"/>
              </a:ext>
            </a:extLst>
          </p:cNvPr>
          <p:cNvSpPr/>
          <p:nvPr userDrawn="1"/>
        </p:nvSpPr>
        <p:spPr>
          <a:xfrm>
            <a:off x="-1" y="6145454"/>
            <a:ext cx="12191999" cy="712546"/>
          </a:xfrm>
          <a:prstGeom prst="rect">
            <a:avLst/>
          </a:prstGeom>
          <a:solidFill>
            <a:srgbClr val="F2F5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609A284D-70D6-6733-7938-D92043AE246C}"/>
              </a:ext>
            </a:extLst>
          </p:cNvPr>
          <p:cNvPicPr>
            <a:picLocks noChangeAspect="1"/>
          </p:cNvPicPr>
          <p:nvPr userDrawn="1"/>
        </p:nvPicPr>
        <p:blipFill>
          <a:blip r:embed="rId2"/>
          <a:stretch>
            <a:fillRect/>
          </a:stretch>
        </p:blipFill>
        <p:spPr>
          <a:xfrm>
            <a:off x="11431697" y="6318465"/>
            <a:ext cx="506868" cy="418256"/>
          </a:xfrm>
          <a:prstGeom prst="rect">
            <a:avLst/>
          </a:prstGeom>
        </p:spPr>
      </p:pic>
      <p:sp>
        <p:nvSpPr>
          <p:cNvPr id="22" name="Espace réservé du texte 19">
            <a:extLst>
              <a:ext uri="{FF2B5EF4-FFF2-40B4-BE49-F238E27FC236}">
                <a16:creationId xmlns:a16="http://schemas.microsoft.com/office/drawing/2014/main" id="{05996453-2230-BB3D-AA2E-A3C72D296C77}"/>
              </a:ext>
            </a:extLst>
          </p:cNvPr>
          <p:cNvSpPr>
            <a:spLocks noGrp="1"/>
          </p:cNvSpPr>
          <p:nvPr>
            <p:ph type="body" sz="quarter" idx="18" hasCustomPrompt="1"/>
          </p:nvPr>
        </p:nvSpPr>
        <p:spPr>
          <a:xfrm>
            <a:off x="767324" y="470959"/>
            <a:ext cx="3704508" cy="379412"/>
          </a:xfrm>
        </p:spPr>
        <p:txBody>
          <a:bodyPr>
            <a:noAutofit/>
          </a:bodyPr>
          <a:lstStyle>
            <a:lvl1pPr marL="0" indent="0">
              <a:buNone/>
              <a:defRPr sz="1700" b="1" i="0" spc="100" baseline="0">
                <a:solidFill>
                  <a:srgbClr val="2599D7"/>
                </a:solidFill>
                <a:latin typeface="Montserrat ExtraBold" panose="02000505000000020004" pitchFamily="2" charset="77"/>
              </a:defRPr>
            </a:lvl1pPr>
          </a:lstStyle>
          <a:p>
            <a:pPr lvl="0"/>
            <a:r>
              <a:rPr lang="fr-FR"/>
              <a:t>Page deux paragraphes</a:t>
            </a:r>
          </a:p>
        </p:txBody>
      </p:sp>
      <p:sp>
        <p:nvSpPr>
          <p:cNvPr id="18" name="Espace réservé du texte 5">
            <a:extLst>
              <a:ext uri="{FF2B5EF4-FFF2-40B4-BE49-F238E27FC236}">
                <a16:creationId xmlns:a16="http://schemas.microsoft.com/office/drawing/2014/main" id="{A825E9CF-DF80-DE37-0B4B-56DFBBA5C8F5}"/>
              </a:ext>
            </a:extLst>
          </p:cNvPr>
          <p:cNvSpPr>
            <a:spLocks noGrp="1"/>
          </p:cNvSpPr>
          <p:nvPr>
            <p:ph type="body" sz="quarter" idx="24"/>
          </p:nvPr>
        </p:nvSpPr>
        <p:spPr>
          <a:xfrm>
            <a:off x="781369" y="1282213"/>
            <a:ext cx="5307012" cy="703263"/>
          </a:xfrm>
        </p:spPr>
        <p:txBody>
          <a:bodyPr>
            <a:normAutofit/>
          </a:bodyPr>
          <a:lstStyle>
            <a:lvl1pPr marL="0" indent="0">
              <a:buNone/>
              <a:defRPr sz="1200" b="1" i="0" spc="10" baseline="0">
                <a:solidFill>
                  <a:srgbClr val="303431"/>
                </a:solidFill>
                <a:latin typeface="Montserrat" panose="02000505000000020004" pitchFamily="2" charset="77"/>
              </a:defRPr>
            </a:lvl1pPr>
          </a:lstStyle>
          <a:p>
            <a:pPr lvl="0"/>
            <a:endParaRPr lang="fr-FR"/>
          </a:p>
        </p:txBody>
      </p:sp>
      <p:sp>
        <p:nvSpPr>
          <p:cNvPr id="19" name="Espace réservé du texte 5">
            <a:extLst>
              <a:ext uri="{FF2B5EF4-FFF2-40B4-BE49-F238E27FC236}">
                <a16:creationId xmlns:a16="http://schemas.microsoft.com/office/drawing/2014/main" id="{62DD56D3-79F9-6675-87A2-9E5BC9EAE798}"/>
              </a:ext>
            </a:extLst>
          </p:cNvPr>
          <p:cNvSpPr>
            <a:spLocks noGrp="1"/>
          </p:cNvSpPr>
          <p:nvPr>
            <p:ph type="body" sz="quarter" idx="25"/>
          </p:nvPr>
        </p:nvSpPr>
        <p:spPr>
          <a:xfrm>
            <a:off x="767324" y="1982943"/>
            <a:ext cx="5307012" cy="703263"/>
          </a:xfrm>
        </p:spPr>
        <p:txBody>
          <a:bodyPr>
            <a:normAutofit/>
          </a:bodyPr>
          <a:lstStyle>
            <a:lvl1pPr marL="0" indent="0">
              <a:spcBef>
                <a:spcPts val="600"/>
              </a:spcBef>
              <a:buNone/>
              <a:defRPr sz="1200" b="0" i="0" spc="10" baseline="0">
                <a:solidFill>
                  <a:srgbClr val="303431"/>
                </a:solidFill>
                <a:latin typeface="Montserrat Light" pitchFamily="2" charset="77"/>
              </a:defRPr>
            </a:lvl1pPr>
          </a:lstStyle>
          <a:p>
            <a:pPr lvl="0"/>
            <a:endParaRPr lang="fr-FR"/>
          </a:p>
        </p:txBody>
      </p:sp>
      <p:sp>
        <p:nvSpPr>
          <p:cNvPr id="20" name="Espace réservé du texte 5">
            <a:extLst>
              <a:ext uri="{FF2B5EF4-FFF2-40B4-BE49-F238E27FC236}">
                <a16:creationId xmlns:a16="http://schemas.microsoft.com/office/drawing/2014/main" id="{B71A57E9-DC84-04AD-5467-53F0E009AFDF}"/>
              </a:ext>
            </a:extLst>
          </p:cNvPr>
          <p:cNvSpPr>
            <a:spLocks noGrp="1"/>
          </p:cNvSpPr>
          <p:nvPr>
            <p:ph type="body" sz="quarter" idx="23"/>
          </p:nvPr>
        </p:nvSpPr>
        <p:spPr>
          <a:xfrm>
            <a:off x="6226952" y="1282213"/>
            <a:ext cx="5307012" cy="703263"/>
          </a:xfrm>
        </p:spPr>
        <p:txBody>
          <a:bodyPr>
            <a:normAutofit/>
          </a:bodyPr>
          <a:lstStyle>
            <a:lvl1pPr marL="0" indent="0">
              <a:buNone/>
              <a:defRPr sz="1200" b="1" i="0" spc="10" baseline="0">
                <a:solidFill>
                  <a:srgbClr val="303431"/>
                </a:solidFill>
                <a:latin typeface="Montserrat" panose="02000505000000020004" pitchFamily="2" charset="77"/>
              </a:defRPr>
            </a:lvl1pPr>
          </a:lstStyle>
          <a:p>
            <a:pPr lvl="0"/>
            <a:endParaRPr lang="fr-FR"/>
          </a:p>
        </p:txBody>
      </p:sp>
      <p:sp>
        <p:nvSpPr>
          <p:cNvPr id="23" name="Espace réservé du texte 5">
            <a:extLst>
              <a:ext uri="{FF2B5EF4-FFF2-40B4-BE49-F238E27FC236}">
                <a16:creationId xmlns:a16="http://schemas.microsoft.com/office/drawing/2014/main" id="{B8673545-ED97-E1BE-6813-08B6887C7334}"/>
              </a:ext>
            </a:extLst>
          </p:cNvPr>
          <p:cNvSpPr>
            <a:spLocks noGrp="1"/>
          </p:cNvSpPr>
          <p:nvPr>
            <p:ph type="body" sz="quarter" idx="26"/>
          </p:nvPr>
        </p:nvSpPr>
        <p:spPr>
          <a:xfrm>
            <a:off x="6226952" y="1976049"/>
            <a:ext cx="5307012" cy="703263"/>
          </a:xfrm>
        </p:spPr>
        <p:txBody>
          <a:bodyPr>
            <a:normAutofit/>
          </a:bodyPr>
          <a:lstStyle>
            <a:lvl1pPr marL="0" indent="0">
              <a:spcBef>
                <a:spcPts val="600"/>
              </a:spcBef>
              <a:buNone/>
              <a:defRPr sz="1200" b="0" i="0" spc="10" baseline="0">
                <a:solidFill>
                  <a:srgbClr val="303431"/>
                </a:solidFill>
                <a:latin typeface="Montserrat Light" pitchFamily="2" charset="77"/>
              </a:defRPr>
            </a:lvl1pPr>
          </a:lstStyle>
          <a:p>
            <a:pPr lvl="0"/>
            <a:endParaRPr lang="fr-FR"/>
          </a:p>
        </p:txBody>
      </p:sp>
      <p:sp>
        <p:nvSpPr>
          <p:cNvPr id="28" name="Espace réservé du texte 4">
            <a:extLst>
              <a:ext uri="{FF2B5EF4-FFF2-40B4-BE49-F238E27FC236}">
                <a16:creationId xmlns:a16="http://schemas.microsoft.com/office/drawing/2014/main" id="{74B505EC-55DF-0FF0-8115-B8BC69A3A3BC}"/>
              </a:ext>
            </a:extLst>
          </p:cNvPr>
          <p:cNvSpPr>
            <a:spLocks noGrp="1"/>
          </p:cNvSpPr>
          <p:nvPr>
            <p:ph type="body" sz="quarter" idx="21"/>
          </p:nvPr>
        </p:nvSpPr>
        <p:spPr>
          <a:xfrm>
            <a:off x="836205" y="6354741"/>
            <a:ext cx="4332288" cy="163512"/>
          </a:xfrm>
        </p:spPr>
        <p:txBody>
          <a:bodyPr>
            <a:noAutofit/>
          </a:bodyPr>
          <a:lstStyle>
            <a:lvl1pPr marL="0" indent="0">
              <a:buNone/>
              <a:defRPr sz="700" b="0" i="0">
                <a:solidFill>
                  <a:srgbClr val="676B68"/>
                </a:solidFill>
                <a:latin typeface="Montserrat ExtraLight" pitchFamily="2" charset="77"/>
              </a:defRPr>
            </a:lvl1pPr>
          </a:lstStyle>
          <a:p>
            <a:pPr lvl="0"/>
            <a:endParaRPr lang="fr-FR"/>
          </a:p>
        </p:txBody>
      </p:sp>
      <p:sp>
        <p:nvSpPr>
          <p:cNvPr id="29" name="Espace réservé du texte 4">
            <a:extLst>
              <a:ext uri="{FF2B5EF4-FFF2-40B4-BE49-F238E27FC236}">
                <a16:creationId xmlns:a16="http://schemas.microsoft.com/office/drawing/2014/main" id="{BC1BFDE4-CB6B-59E1-CA8F-2F7A8E747152}"/>
              </a:ext>
            </a:extLst>
          </p:cNvPr>
          <p:cNvSpPr>
            <a:spLocks noGrp="1"/>
          </p:cNvSpPr>
          <p:nvPr>
            <p:ph type="body" sz="quarter" idx="22"/>
          </p:nvPr>
        </p:nvSpPr>
        <p:spPr>
          <a:xfrm>
            <a:off x="836205" y="6527593"/>
            <a:ext cx="4332288" cy="163512"/>
          </a:xfrm>
        </p:spPr>
        <p:txBody>
          <a:bodyPr>
            <a:noAutofit/>
          </a:bodyPr>
          <a:lstStyle>
            <a:lvl1pPr marL="0" indent="0">
              <a:buNone/>
              <a:defRPr sz="700" b="1" i="0">
                <a:solidFill>
                  <a:srgbClr val="676B68"/>
                </a:solidFill>
                <a:latin typeface="Montserrat" panose="02000505000000020004" pitchFamily="2" charset="77"/>
              </a:defRPr>
            </a:lvl1pPr>
          </a:lstStyle>
          <a:p>
            <a:pPr lvl="0"/>
            <a:endParaRPr lang="fr-FR"/>
          </a:p>
        </p:txBody>
      </p:sp>
      <p:sp>
        <p:nvSpPr>
          <p:cNvPr id="16" name="Espace réservé du numéro de diapositive 6">
            <a:extLst>
              <a:ext uri="{FF2B5EF4-FFF2-40B4-BE49-F238E27FC236}">
                <a16:creationId xmlns:a16="http://schemas.microsoft.com/office/drawing/2014/main" id="{2F06A387-8D89-DFCB-0772-D11AB32D18E4}"/>
              </a:ext>
            </a:extLst>
          </p:cNvPr>
          <p:cNvSpPr>
            <a:spLocks noGrp="1"/>
          </p:cNvSpPr>
          <p:nvPr>
            <p:ph type="sldNum" sz="quarter" idx="27"/>
          </p:nvPr>
        </p:nvSpPr>
        <p:spPr>
          <a:xfrm>
            <a:off x="-2" y="6145454"/>
            <a:ext cx="653044" cy="712546"/>
          </a:xfrm>
          <a:solidFill>
            <a:srgbClr val="234B89"/>
          </a:solidFill>
        </p:spPr>
        <p:txBody>
          <a:bodyPr/>
          <a:lstStyle>
            <a:lvl1pPr algn="ctr">
              <a:defRPr sz="700" b="0" i="0">
                <a:ln>
                  <a:noFill/>
                </a:ln>
                <a:solidFill>
                  <a:schemeClr val="bg1"/>
                </a:solidFill>
                <a:latin typeface="Montserrat Light" pitchFamily="2" charset="77"/>
              </a:defRPr>
            </a:lvl1pPr>
          </a:lstStyle>
          <a:p>
            <a:fld id="{209DEF0E-62F5-D748-9031-362336B3810A}" type="slidenum">
              <a:rPr lang="fr-FR" smtClean="0"/>
              <a:pPr/>
              <a:t>‹N°›</a:t>
            </a:fld>
            <a:endParaRPr lang="fr-FR"/>
          </a:p>
        </p:txBody>
      </p:sp>
      <p:pic>
        <p:nvPicPr>
          <p:cNvPr id="13" name="Image 12">
            <a:extLst>
              <a:ext uri="{FF2B5EF4-FFF2-40B4-BE49-F238E27FC236}">
                <a16:creationId xmlns:a16="http://schemas.microsoft.com/office/drawing/2014/main" id="{06E6325D-EA0E-FCB3-59B3-7806B7CD743E}"/>
              </a:ext>
            </a:extLst>
          </p:cNvPr>
          <p:cNvPicPr>
            <a:picLocks noChangeAspect="1"/>
          </p:cNvPicPr>
          <p:nvPr userDrawn="1"/>
        </p:nvPicPr>
        <p:blipFill>
          <a:blip r:embed="rId3"/>
          <a:stretch>
            <a:fillRect/>
          </a:stretch>
        </p:blipFill>
        <p:spPr>
          <a:xfrm flipV="1">
            <a:off x="-6988" y="575803"/>
            <a:ext cx="660030" cy="94290"/>
          </a:xfrm>
          <a:prstGeom prst="rect">
            <a:avLst/>
          </a:prstGeom>
        </p:spPr>
      </p:pic>
    </p:spTree>
    <p:extLst>
      <p:ext uri="{BB962C8B-B14F-4D97-AF65-F5344CB8AC3E}">
        <p14:creationId xmlns:p14="http://schemas.microsoft.com/office/powerpoint/2010/main" val="437379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ge un paragraphe + graphique">
    <p:spTree>
      <p:nvGrpSpPr>
        <p:cNvPr id="1" name=""/>
        <p:cNvGrpSpPr/>
        <p:nvPr/>
      </p:nvGrpSpPr>
      <p:grpSpPr>
        <a:xfrm>
          <a:off x="0" y="0"/>
          <a:ext cx="0" cy="0"/>
          <a:chOff x="0" y="0"/>
          <a:chExt cx="0" cy="0"/>
        </a:xfrm>
      </p:grpSpPr>
      <p:sp>
        <p:nvSpPr>
          <p:cNvPr id="7" name="Espace réservé du graphique 6">
            <a:extLst>
              <a:ext uri="{FF2B5EF4-FFF2-40B4-BE49-F238E27FC236}">
                <a16:creationId xmlns:a16="http://schemas.microsoft.com/office/drawing/2014/main" id="{9A902AB0-4CEB-40D3-D52D-694625FE7658}"/>
              </a:ext>
            </a:extLst>
          </p:cNvPr>
          <p:cNvSpPr>
            <a:spLocks noGrp="1"/>
          </p:cNvSpPr>
          <p:nvPr>
            <p:ph type="chart" sz="quarter" idx="23"/>
          </p:nvPr>
        </p:nvSpPr>
        <p:spPr>
          <a:xfrm>
            <a:off x="6418515" y="1257830"/>
            <a:ext cx="5275262" cy="4497388"/>
          </a:xfrm>
        </p:spPr>
        <p:txBody>
          <a:bodyPr/>
          <a:lstStyle>
            <a:lvl1pPr>
              <a:defRPr>
                <a:solidFill>
                  <a:srgbClr val="303431"/>
                </a:solidFill>
              </a:defRPr>
            </a:lvl1pPr>
          </a:lstStyle>
          <a:p>
            <a:endParaRPr lang="fr-FR"/>
          </a:p>
        </p:txBody>
      </p:sp>
      <p:sp>
        <p:nvSpPr>
          <p:cNvPr id="22" name="Espace réservé du texte 19">
            <a:extLst>
              <a:ext uri="{FF2B5EF4-FFF2-40B4-BE49-F238E27FC236}">
                <a16:creationId xmlns:a16="http://schemas.microsoft.com/office/drawing/2014/main" id="{05996453-2230-BB3D-AA2E-A3C72D296C77}"/>
              </a:ext>
            </a:extLst>
          </p:cNvPr>
          <p:cNvSpPr>
            <a:spLocks noGrp="1"/>
          </p:cNvSpPr>
          <p:nvPr>
            <p:ph type="body" sz="quarter" idx="18" hasCustomPrompt="1"/>
          </p:nvPr>
        </p:nvSpPr>
        <p:spPr>
          <a:xfrm>
            <a:off x="776751" y="480386"/>
            <a:ext cx="4623588" cy="379412"/>
          </a:xfrm>
        </p:spPr>
        <p:txBody>
          <a:bodyPr>
            <a:noAutofit/>
          </a:bodyPr>
          <a:lstStyle>
            <a:lvl1pPr marL="0" indent="0">
              <a:buNone/>
              <a:defRPr sz="1700" b="1" i="0" spc="100" baseline="0">
                <a:solidFill>
                  <a:srgbClr val="2599D7"/>
                </a:solidFill>
                <a:latin typeface="Montserrat ExtraBold" panose="02000505000000020004" pitchFamily="2" charset="77"/>
              </a:defRPr>
            </a:lvl1pPr>
          </a:lstStyle>
          <a:p>
            <a:pPr lvl="0"/>
            <a:r>
              <a:rPr lang="fr-FR"/>
              <a:t>Page un paragraphe + graphique</a:t>
            </a:r>
          </a:p>
        </p:txBody>
      </p:sp>
      <p:sp>
        <p:nvSpPr>
          <p:cNvPr id="19" name="Espace réservé du texte 5">
            <a:extLst>
              <a:ext uri="{FF2B5EF4-FFF2-40B4-BE49-F238E27FC236}">
                <a16:creationId xmlns:a16="http://schemas.microsoft.com/office/drawing/2014/main" id="{3912B01C-E05D-26D7-3D23-73E33A21E336}"/>
              </a:ext>
            </a:extLst>
          </p:cNvPr>
          <p:cNvSpPr>
            <a:spLocks noGrp="1"/>
          </p:cNvSpPr>
          <p:nvPr>
            <p:ph type="body" sz="quarter" idx="24"/>
          </p:nvPr>
        </p:nvSpPr>
        <p:spPr>
          <a:xfrm>
            <a:off x="794069" y="1279332"/>
            <a:ext cx="5307012" cy="703263"/>
          </a:xfrm>
        </p:spPr>
        <p:txBody>
          <a:bodyPr>
            <a:normAutofit/>
          </a:bodyPr>
          <a:lstStyle>
            <a:lvl1pPr marL="0" indent="0">
              <a:buNone/>
              <a:defRPr sz="1200" b="1" i="0" spc="10" baseline="0">
                <a:solidFill>
                  <a:srgbClr val="303431"/>
                </a:solidFill>
                <a:latin typeface="Montserrat" panose="02000505000000020004" pitchFamily="2" charset="77"/>
              </a:defRPr>
            </a:lvl1pPr>
          </a:lstStyle>
          <a:p>
            <a:pPr lvl="0"/>
            <a:endParaRPr lang="fr-FR"/>
          </a:p>
        </p:txBody>
      </p:sp>
      <p:sp>
        <p:nvSpPr>
          <p:cNvPr id="20" name="Espace réservé du texte 5">
            <a:extLst>
              <a:ext uri="{FF2B5EF4-FFF2-40B4-BE49-F238E27FC236}">
                <a16:creationId xmlns:a16="http://schemas.microsoft.com/office/drawing/2014/main" id="{B7F9614E-3457-C4FF-C02B-22F3164CFAC2}"/>
              </a:ext>
            </a:extLst>
          </p:cNvPr>
          <p:cNvSpPr>
            <a:spLocks noGrp="1"/>
          </p:cNvSpPr>
          <p:nvPr>
            <p:ph type="body" sz="quarter" idx="25"/>
          </p:nvPr>
        </p:nvSpPr>
        <p:spPr>
          <a:xfrm>
            <a:off x="788989" y="1974297"/>
            <a:ext cx="5307012" cy="703263"/>
          </a:xfrm>
        </p:spPr>
        <p:txBody>
          <a:bodyPr>
            <a:normAutofit/>
          </a:bodyPr>
          <a:lstStyle>
            <a:lvl1pPr marL="0" indent="0">
              <a:spcBef>
                <a:spcPts val="600"/>
              </a:spcBef>
              <a:buNone/>
              <a:defRPr sz="1200" b="0" i="0" spc="10" baseline="0">
                <a:solidFill>
                  <a:srgbClr val="303431"/>
                </a:solidFill>
                <a:latin typeface="Montserrat Light" pitchFamily="2" charset="77"/>
              </a:defRPr>
            </a:lvl1pPr>
          </a:lstStyle>
          <a:p>
            <a:pPr lvl="0"/>
            <a:endParaRPr lang="fr-FR"/>
          </a:p>
        </p:txBody>
      </p:sp>
      <p:pic>
        <p:nvPicPr>
          <p:cNvPr id="12" name="Image 11">
            <a:extLst>
              <a:ext uri="{FF2B5EF4-FFF2-40B4-BE49-F238E27FC236}">
                <a16:creationId xmlns:a16="http://schemas.microsoft.com/office/drawing/2014/main" id="{45358B72-ED49-3894-1C32-F9DA5299E409}"/>
              </a:ext>
            </a:extLst>
          </p:cNvPr>
          <p:cNvPicPr>
            <a:picLocks noChangeAspect="1"/>
          </p:cNvPicPr>
          <p:nvPr userDrawn="1"/>
        </p:nvPicPr>
        <p:blipFill>
          <a:blip r:embed="rId2"/>
          <a:stretch>
            <a:fillRect/>
          </a:stretch>
        </p:blipFill>
        <p:spPr>
          <a:xfrm flipV="1">
            <a:off x="-6988" y="575803"/>
            <a:ext cx="660030" cy="94290"/>
          </a:xfrm>
          <a:prstGeom prst="rect">
            <a:avLst/>
          </a:prstGeom>
        </p:spPr>
      </p:pic>
      <p:sp>
        <p:nvSpPr>
          <p:cNvPr id="15" name="Rectangle 14">
            <a:extLst>
              <a:ext uri="{FF2B5EF4-FFF2-40B4-BE49-F238E27FC236}">
                <a16:creationId xmlns:a16="http://schemas.microsoft.com/office/drawing/2014/main" id="{00DC23CF-3E81-62D2-8829-2D190CA406AF}"/>
              </a:ext>
            </a:extLst>
          </p:cNvPr>
          <p:cNvSpPr/>
          <p:nvPr userDrawn="1"/>
        </p:nvSpPr>
        <p:spPr>
          <a:xfrm>
            <a:off x="-1" y="6145454"/>
            <a:ext cx="12191999" cy="712546"/>
          </a:xfrm>
          <a:prstGeom prst="rect">
            <a:avLst/>
          </a:prstGeom>
          <a:solidFill>
            <a:srgbClr val="F2F5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07DD261F-42FD-417F-20B3-8B8648B6D427}"/>
              </a:ext>
            </a:extLst>
          </p:cNvPr>
          <p:cNvPicPr>
            <a:picLocks noChangeAspect="1"/>
          </p:cNvPicPr>
          <p:nvPr userDrawn="1"/>
        </p:nvPicPr>
        <p:blipFill>
          <a:blip r:embed="rId3"/>
          <a:stretch>
            <a:fillRect/>
          </a:stretch>
        </p:blipFill>
        <p:spPr>
          <a:xfrm>
            <a:off x="11431697" y="6318465"/>
            <a:ext cx="506868" cy="418256"/>
          </a:xfrm>
          <a:prstGeom prst="rect">
            <a:avLst/>
          </a:prstGeom>
        </p:spPr>
      </p:pic>
      <p:sp>
        <p:nvSpPr>
          <p:cNvPr id="17" name="Espace réservé du texte 4">
            <a:extLst>
              <a:ext uri="{FF2B5EF4-FFF2-40B4-BE49-F238E27FC236}">
                <a16:creationId xmlns:a16="http://schemas.microsoft.com/office/drawing/2014/main" id="{817F2D76-4323-FA81-33B1-BAA0A56691D2}"/>
              </a:ext>
            </a:extLst>
          </p:cNvPr>
          <p:cNvSpPr>
            <a:spLocks noGrp="1"/>
          </p:cNvSpPr>
          <p:nvPr>
            <p:ph type="body" sz="quarter" idx="21"/>
          </p:nvPr>
        </p:nvSpPr>
        <p:spPr>
          <a:xfrm>
            <a:off x="836205" y="6354741"/>
            <a:ext cx="4332288" cy="163512"/>
          </a:xfrm>
        </p:spPr>
        <p:txBody>
          <a:bodyPr>
            <a:noAutofit/>
          </a:bodyPr>
          <a:lstStyle>
            <a:lvl1pPr marL="0" indent="0">
              <a:buNone/>
              <a:defRPr sz="700" b="0" i="0">
                <a:solidFill>
                  <a:srgbClr val="676B68"/>
                </a:solidFill>
                <a:latin typeface="Montserrat ExtraLight" pitchFamily="2" charset="77"/>
              </a:defRPr>
            </a:lvl1pPr>
          </a:lstStyle>
          <a:p>
            <a:pPr lvl="0"/>
            <a:endParaRPr lang="fr-FR"/>
          </a:p>
        </p:txBody>
      </p:sp>
      <p:sp>
        <p:nvSpPr>
          <p:cNvPr id="18" name="Espace réservé du texte 4">
            <a:extLst>
              <a:ext uri="{FF2B5EF4-FFF2-40B4-BE49-F238E27FC236}">
                <a16:creationId xmlns:a16="http://schemas.microsoft.com/office/drawing/2014/main" id="{388B140E-3932-4DC7-1BBF-0B95DBF4B966}"/>
              </a:ext>
            </a:extLst>
          </p:cNvPr>
          <p:cNvSpPr>
            <a:spLocks noGrp="1"/>
          </p:cNvSpPr>
          <p:nvPr>
            <p:ph type="body" sz="quarter" idx="22"/>
          </p:nvPr>
        </p:nvSpPr>
        <p:spPr>
          <a:xfrm>
            <a:off x="836205" y="6527593"/>
            <a:ext cx="4332288" cy="163512"/>
          </a:xfrm>
        </p:spPr>
        <p:txBody>
          <a:bodyPr>
            <a:noAutofit/>
          </a:bodyPr>
          <a:lstStyle>
            <a:lvl1pPr marL="0" indent="0">
              <a:buNone/>
              <a:defRPr sz="700" b="1" i="0">
                <a:solidFill>
                  <a:srgbClr val="676B68"/>
                </a:solidFill>
                <a:latin typeface="Montserrat" panose="02000505000000020004" pitchFamily="2" charset="77"/>
              </a:defRPr>
            </a:lvl1pPr>
          </a:lstStyle>
          <a:p>
            <a:pPr lvl="0"/>
            <a:endParaRPr lang="fr-FR"/>
          </a:p>
        </p:txBody>
      </p:sp>
      <p:sp>
        <p:nvSpPr>
          <p:cNvPr id="23" name="Espace réservé du numéro de diapositive 6">
            <a:extLst>
              <a:ext uri="{FF2B5EF4-FFF2-40B4-BE49-F238E27FC236}">
                <a16:creationId xmlns:a16="http://schemas.microsoft.com/office/drawing/2014/main" id="{65357DE1-28B8-5867-88AA-DE655409A6E6}"/>
              </a:ext>
            </a:extLst>
          </p:cNvPr>
          <p:cNvSpPr>
            <a:spLocks noGrp="1"/>
          </p:cNvSpPr>
          <p:nvPr>
            <p:ph type="sldNum" sz="quarter" idx="27"/>
          </p:nvPr>
        </p:nvSpPr>
        <p:spPr>
          <a:xfrm>
            <a:off x="-2" y="6145454"/>
            <a:ext cx="653044" cy="712546"/>
          </a:xfrm>
          <a:solidFill>
            <a:srgbClr val="234B89"/>
          </a:solidFill>
        </p:spPr>
        <p:txBody>
          <a:bodyPr/>
          <a:lstStyle>
            <a:lvl1pPr algn="ctr">
              <a:defRPr sz="700" b="0" i="0">
                <a:ln>
                  <a:noFill/>
                </a:ln>
                <a:solidFill>
                  <a:schemeClr val="bg1"/>
                </a:solidFill>
                <a:latin typeface="Montserrat Light" pitchFamily="2" charset="77"/>
              </a:defRPr>
            </a:lvl1pPr>
          </a:lstStyle>
          <a:p>
            <a:fld id="{209DEF0E-62F5-D748-9031-362336B3810A}" type="slidenum">
              <a:rPr lang="fr-FR" smtClean="0"/>
              <a:pPr/>
              <a:t>‹N°›</a:t>
            </a:fld>
            <a:endParaRPr lang="fr-FR"/>
          </a:p>
        </p:txBody>
      </p:sp>
    </p:spTree>
    <p:extLst>
      <p:ext uri="{BB962C8B-B14F-4D97-AF65-F5344CB8AC3E}">
        <p14:creationId xmlns:p14="http://schemas.microsoft.com/office/powerpoint/2010/main" val="1886422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ge un paragraphe + une image">
    <p:spTree>
      <p:nvGrpSpPr>
        <p:cNvPr id="1" name=""/>
        <p:cNvGrpSpPr/>
        <p:nvPr/>
      </p:nvGrpSpPr>
      <p:grpSpPr>
        <a:xfrm>
          <a:off x="0" y="0"/>
          <a:ext cx="0" cy="0"/>
          <a:chOff x="0" y="0"/>
          <a:chExt cx="0" cy="0"/>
        </a:xfrm>
      </p:grpSpPr>
      <p:sp>
        <p:nvSpPr>
          <p:cNvPr id="22" name="Espace réservé du texte 19">
            <a:extLst>
              <a:ext uri="{FF2B5EF4-FFF2-40B4-BE49-F238E27FC236}">
                <a16:creationId xmlns:a16="http://schemas.microsoft.com/office/drawing/2014/main" id="{05996453-2230-BB3D-AA2E-A3C72D296C77}"/>
              </a:ext>
            </a:extLst>
          </p:cNvPr>
          <p:cNvSpPr>
            <a:spLocks noGrp="1"/>
          </p:cNvSpPr>
          <p:nvPr>
            <p:ph type="body" sz="quarter" idx="18" hasCustomPrompt="1"/>
          </p:nvPr>
        </p:nvSpPr>
        <p:spPr>
          <a:xfrm>
            <a:off x="776751" y="480386"/>
            <a:ext cx="4623588" cy="379412"/>
          </a:xfrm>
        </p:spPr>
        <p:txBody>
          <a:bodyPr>
            <a:noAutofit/>
          </a:bodyPr>
          <a:lstStyle>
            <a:lvl1pPr marL="0" indent="0">
              <a:buNone/>
              <a:defRPr sz="1700" b="1" i="0" spc="100" baseline="0">
                <a:solidFill>
                  <a:srgbClr val="2599D7"/>
                </a:solidFill>
                <a:latin typeface="Montserrat ExtraBold" panose="02000505000000020004" pitchFamily="2" charset="77"/>
              </a:defRPr>
            </a:lvl1pPr>
          </a:lstStyle>
          <a:p>
            <a:pPr lvl="0"/>
            <a:r>
              <a:rPr lang="fr-FR"/>
              <a:t>Page un paragraphe + une image</a:t>
            </a:r>
          </a:p>
        </p:txBody>
      </p:sp>
      <p:sp>
        <p:nvSpPr>
          <p:cNvPr id="6" name="Espace réservé du texte 5">
            <a:extLst>
              <a:ext uri="{FF2B5EF4-FFF2-40B4-BE49-F238E27FC236}">
                <a16:creationId xmlns:a16="http://schemas.microsoft.com/office/drawing/2014/main" id="{A78DC015-12A4-46AB-91A7-B2D3E2CEA63E}"/>
              </a:ext>
            </a:extLst>
          </p:cNvPr>
          <p:cNvSpPr>
            <a:spLocks noGrp="1"/>
          </p:cNvSpPr>
          <p:nvPr>
            <p:ph type="body" sz="quarter" idx="23"/>
          </p:nvPr>
        </p:nvSpPr>
        <p:spPr>
          <a:xfrm>
            <a:off x="781369" y="1275448"/>
            <a:ext cx="5307012" cy="703263"/>
          </a:xfrm>
        </p:spPr>
        <p:txBody>
          <a:bodyPr>
            <a:normAutofit/>
          </a:bodyPr>
          <a:lstStyle>
            <a:lvl1pPr marL="0" indent="0">
              <a:buNone/>
              <a:defRPr sz="1200" b="1" i="0" spc="10" baseline="0">
                <a:solidFill>
                  <a:srgbClr val="303431"/>
                </a:solidFill>
                <a:latin typeface="Montserrat" panose="02000505000000020004" pitchFamily="2" charset="77"/>
              </a:defRPr>
            </a:lvl1pPr>
          </a:lstStyle>
          <a:p>
            <a:pPr lvl="0"/>
            <a:endParaRPr lang="fr-FR"/>
          </a:p>
        </p:txBody>
      </p:sp>
      <p:sp>
        <p:nvSpPr>
          <p:cNvPr id="16" name="Espace réservé du texte 5">
            <a:extLst>
              <a:ext uri="{FF2B5EF4-FFF2-40B4-BE49-F238E27FC236}">
                <a16:creationId xmlns:a16="http://schemas.microsoft.com/office/drawing/2014/main" id="{B27F4426-F9DE-1BDC-FF3A-0BB2FB0F785D}"/>
              </a:ext>
            </a:extLst>
          </p:cNvPr>
          <p:cNvSpPr>
            <a:spLocks noGrp="1"/>
          </p:cNvSpPr>
          <p:nvPr>
            <p:ph type="body" sz="quarter" idx="24"/>
          </p:nvPr>
        </p:nvSpPr>
        <p:spPr>
          <a:xfrm>
            <a:off x="788989" y="1967423"/>
            <a:ext cx="5307012" cy="703263"/>
          </a:xfrm>
        </p:spPr>
        <p:txBody>
          <a:bodyPr>
            <a:normAutofit/>
          </a:bodyPr>
          <a:lstStyle>
            <a:lvl1pPr marL="0" indent="0">
              <a:spcBef>
                <a:spcPts val="600"/>
              </a:spcBef>
              <a:buNone/>
              <a:defRPr sz="1200" b="0" i="0" spc="10" baseline="0">
                <a:solidFill>
                  <a:srgbClr val="303431"/>
                </a:solidFill>
                <a:latin typeface="Montserrat Light" pitchFamily="2" charset="77"/>
              </a:defRPr>
            </a:lvl1pPr>
          </a:lstStyle>
          <a:p>
            <a:pPr lvl="0"/>
            <a:endParaRPr lang="fr-FR"/>
          </a:p>
        </p:txBody>
      </p:sp>
      <p:sp>
        <p:nvSpPr>
          <p:cNvPr id="8" name="Espace réservé pour une image  7">
            <a:extLst>
              <a:ext uri="{FF2B5EF4-FFF2-40B4-BE49-F238E27FC236}">
                <a16:creationId xmlns:a16="http://schemas.microsoft.com/office/drawing/2014/main" id="{F9407847-E51F-AD27-262A-82579DA4FB81}"/>
              </a:ext>
            </a:extLst>
          </p:cNvPr>
          <p:cNvSpPr>
            <a:spLocks noGrp="1"/>
          </p:cNvSpPr>
          <p:nvPr>
            <p:ph type="pic" sz="quarter" idx="25"/>
          </p:nvPr>
        </p:nvSpPr>
        <p:spPr>
          <a:xfrm>
            <a:off x="6540500" y="0"/>
            <a:ext cx="5643563" cy="6145454"/>
          </a:xfrm>
        </p:spPr>
        <p:txBody>
          <a:bodyPr/>
          <a:lstStyle>
            <a:lvl1pPr>
              <a:defRPr>
                <a:solidFill>
                  <a:srgbClr val="303431"/>
                </a:solidFill>
              </a:defRPr>
            </a:lvl1pPr>
          </a:lstStyle>
          <a:p>
            <a:endParaRPr lang="fr-FR"/>
          </a:p>
        </p:txBody>
      </p:sp>
      <p:pic>
        <p:nvPicPr>
          <p:cNvPr id="13" name="Image 12">
            <a:extLst>
              <a:ext uri="{FF2B5EF4-FFF2-40B4-BE49-F238E27FC236}">
                <a16:creationId xmlns:a16="http://schemas.microsoft.com/office/drawing/2014/main" id="{83C777A2-8E5F-C8B8-6E39-D89FE18F6EF4}"/>
              </a:ext>
            </a:extLst>
          </p:cNvPr>
          <p:cNvPicPr>
            <a:picLocks noChangeAspect="1"/>
          </p:cNvPicPr>
          <p:nvPr userDrawn="1"/>
        </p:nvPicPr>
        <p:blipFill>
          <a:blip r:embed="rId2"/>
          <a:stretch>
            <a:fillRect/>
          </a:stretch>
        </p:blipFill>
        <p:spPr>
          <a:xfrm flipV="1">
            <a:off x="-6988" y="575803"/>
            <a:ext cx="660030" cy="94290"/>
          </a:xfrm>
          <a:prstGeom prst="rect">
            <a:avLst/>
          </a:prstGeom>
        </p:spPr>
      </p:pic>
      <p:sp>
        <p:nvSpPr>
          <p:cNvPr id="15" name="Rectangle 14">
            <a:extLst>
              <a:ext uri="{FF2B5EF4-FFF2-40B4-BE49-F238E27FC236}">
                <a16:creationId xmlns:a16="http://schemas.microsoft.com/office/drawing/2014/main" id="{FF528E67-1C91-46F5-39CE-1237D3EA8D4B}"/>
              </a:ext>
            </a:extLst>
          </p:cNvPr>
          <p:cNvSpPr/>
          <p:nvPr userDrawn="1"/>
        </p:nvSpPr>
        <p:spPr>
          <a:xfrm>
            <a:off x="-1" y="6145454"/>
            <a:ext cx="12191999" cy="712546"/>
          </a:xfrm>
          <a:prstGeom prst="rect">
            <a:avLst/>
          </a:prstGeom>
          <a:solidFill>
            <a:srgbClr val="F2F5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FD4CCE02-B9F4-C02E-9033-5E1D7BE853FD}"/>
              </a:ext>
            </a:extLst>
          </p:cNvPr>
          <p:cNvPicPr>
            <a:picLocks noChangeAspect="1"/>
          </p:cNvPicPr>
          <p:nvPr userDrawn="1"/>
        </p:nvPicPr>
        <p:blipFill>
          <a:blip r:embed="rId3"/>
          <a:stretch>
            <a:fillRect/>
          </a:stretch>
        </p:blipFill>
        <p:spPr>
          <a:xfrm>
            <a:off x="11431697" y="6318465"/>
            <a:ext cx="506868" cy="418256"/>
          </a:xfrm>
          <a:prstGeom prst="rect">
            <a:avLst/>
          </a:prstGeom>
        </p:spPr>
      </p:pic>
      <p:sp>
        <p:nvSpPr>
          <p:cNvPr id="18" name="Espace réservé du texte 4">
            <a:extLst>
              <a:ext uri="{FF2B5EF4-FFF2-40B4-BE49-F238E27FC236}">
                <a16:creationId xmlns:a16="http://schemas.microsoft.com/office/drawing/2014/main" id="{44721209-EA65-29C1-9449-0E4A8B18A263}"/>
              </a:ext>
            </a:extLst>
          </p:cNvPr>
          <p:cNvSpPr>
            <a:spLocks noGrp="1"/>
          </p:cNvSpPr>
          <p:nvPr>
            <p:ph type="body" sz="quarter" idx="21"/>
          </p:nvPr>
        </p:nvSpPr>
        <p:spPr>
          <a:xfrm>
            <a:off x="836205" y="6354741"/>
            <a:ext cx="4332288" cy="163512"/>
          </a:xfrm>
        </p:spPr>
        <p:txBody>
          <a:bodyPr>
            <a:noAutofit/>
          </a:bodyPr>
          <a:lstStyle>
            <a:lvl1pPr marL="0" indent="0">
              <a:buNone/>
              <a:defRPr sz="700" b="0" i="0">
                <a:solidFill>
                  <a:srgbClr val="676B68"/>
                </a:solidFill>
                <a:latin typeface="Montserrat ExtraLight" pitchFamily="2" charset="77"/>
              </a:defRPr>
            </a:lvl1pPr>
          </a:lstStyle>
          <a:p>
            <a:pPr lvl="0"/>
            <a:endParaRPr lang="fr-FR"/>
          </a:p>
        </p:txBody>
      </p:sp>
      <p:sp>
        <p:nvSpPr>
          <p:cNvPr id="19" name="Espace réservé du texte 4">
            <a:extLst>
              <a:ext uri="{FF2B5EF4-FFF2-40B4-BE49-F238E27FC236}">
                <a16:creationId xmlns:a16="http://schemas.microsoft.com/office/drawing/2014/main" id="{6171EC55-B8BE-E4DB-1413-BD7BD6EBA248}"/>
              </a:ext>
            </a:extLst>
          </p:cNvPr>
          <p:cNvSpPr>
            <a:spLocks noGrp="1"/>
          </p:cNvSpPr>
          <p:nvPr>
            <p:ph type="body" sz="quarter" idx="22"/>
          </p:nvPr>
        </p:nvSpPr>
        <p:spPr>
          <a:xfrm>
            <a:off x="836205" y="6527593"/>
            <a:ext cx="4332288" cy="163512"/>
          </a:xfrm>
        </p:spPr>
        <p:txBody>
          <a:bodyPr>
            <a:noAutofit/>
          </a:bodyPr>
          <a:lstStyle>
            <a:lvl1pPr marL="0" indent="0">
              <a:buNone/>
              <a:defRPr sz="700" b="1" i="0">
                <a:solidFill>
                  <a:srgbClr val="676B68"/>
                </a:solidFill>
                <a:latin typeface="Montserrat" panose="02000505000000020004" pitchFamily="2" charset="77"/>
              </a:defRPr>
            </a:lvl1pPr>
          </a:lstStyle>
          <a:p>
            <a:pPr lvl="0"/>
            <a:endParaRPr lang="fr-FR"/>
          </a:p>
        </p:txBody>
      </p:sp>
      <p:sp>
        <p:nvSpPr>
          <p:cNvPr id="20" name="Espace réservé du numéro de diapositive 6">
            <a:extLst>
              <a:ext uri="{FF2B5EF4-FFF2-40B4-BE49-F238E27FC236}">
                <a16:creationId xmlns:a16="http://schemas.microsoft.com/office/drawing/2014/main" id="{38C7B5F5-F31A-0EC0-E349-1205D882E1CF}"/>
              </a:ext>
            </a:extLst>
          </p:cNvPr>
          <p:cNvSpPr>
            <a:spLocks noGrp="1"/>
          </p:cNvSpPr>
          <p:nvPr>
            <p:ph type="sldNum" sz="quarter" idx="27"/>
          </p:nvPr>
        </p:nvSpPr>
        <p:spPr>
          <a:xfrm>
            <a:off x="-2" y="6145454"/>
            <a:ext cx="653044" cy="712546"/>
          </a:xfrm>
          <a:solidFill>
            <a:srgbClr val="234B89"/>
          </a:solidFill>
        </p:spPr>
        <p:txBody>
          <a:bodyPr/>
          <a:lstStyle>
            <a:lvl1pPr algn="ctr">
              <a:defRPr sz="700" b="0" i="0">
                <a:ln>
                  <a:noFill/>
                </a:ln>
                <a:solidFill>
                  <a:schemeClr val="bg1"/>
                </a:solidFill>
                <a:latin typeface="Montserrat Light" pitchFamily="2" charset="77"/>
              </a:defRPr>
            </a:lvl1pPr>
          </a:lstStyle>
          <a:p>
            <a:fld id="{209DEF0E-62F5-D748-9031-362336B3810A}" type="slidenum">
              <a:rPr lang="fr-FR" smtClean="0"/>
              <a:pPr/>
              <a:t>‹N°›</a:t>
            </a:fld>
            <a:endParaRPr lang="fr-FR"/>
          </a:p>
        </p:txBody>
      </p:sp>
    </p:spTree>
    <p:extLst>
      <p:ext uri="{BB962C8B-B14F-4D97-AF65-F5344CB8AC3E}">
        <p14:creationId xmlns:p14="http://schemas.microsoft.com/office/powerpoint/2010/main" val="34910725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rogrammes">
    <p:spTree>
      <p:nvGrpSpPr>
        <p:cNvPr id="1" name=""/>
        <p:cNvGrpSpPr/>
        <p:nvPr/>
      </p:nvGrpSpPr>
      <p:grpSpPr>
        <a:xfrm>
          <a:off x="0" y="0"/>
          <a:ext cx="0" cy="0"/>
          <a:chOff x="0" y="0"/>
          <a:chExt cx="0" cy="0"/>
        </a:xfrm>
      </p:grpSpPr>
      <p:sp>
        <p:nvSpPr>
          <p:cNvPr id="22" name="Espace réservé du texte 19">
            <a:extLst>
              <a:ext uri="{FF2B5EF4-FFF2-40B4-BE49-F238E27FC236}">
                <a16:creationId xmlns:a16="http://schemas.microsoft.com/office/drawing/2014/main" id="{05996453-2230-BB3D-AA2E-A3C72D296C77}"/>
              </a:ext>
            </a:extLst>
          </p:cNvPr>
          <p:cNvSpPr>
            <a:spLocks noGrp="1"/>
          </p:cNvSpPr>
          <p:nvPr>
            <p:ph type="body" sz="quarter" idx="18" hasCustomPrompt="1"/>
          </p:nvPr>
        </p:nvSpPr>
        <p:spPr>
          <a:xfrm>
            <a:off x="776751" y="480386"/>
            <a:ext cx="4623588" cy="379412"/>
          </a:xfrm>
        </p:spPr>
        <p:txBody>
          <a:bodyPr>
            <a:noAutofit/>
          </a:bodyPr>
          <a:lstStyle>
            <a:lvl1pPr marL="0" indent="0">
              <a:buNone/>
              <a:defRPr sz="1700" b="1" i="0" spc="100" baseline="0">
                <a:solidFill>
                  <a:srgbClr val="2599D7"/>
                </a:solidFill>
                <a:latin typeface="Montserrat ExtraBold" panose="02000505000000020004" pitchFamily="2" charset="77"/>
              </a:defRPr>
            </a:lvl1pPr>
          </a:lstStyle>
          <a:p>
            <a:pPr lvl="0"/>
            <a:r>
              <a:rPr lang="fr-FR"/>
              <a:t>Pictogrammes</a:t>
            </a:r>
          </a:p>
        </p:txBody>
      </p:sp>
      <p:pic>
        <p:nvPicPr>
          <p:cNvPr id="13" name="Image 12">
            <a:extLst>
              <a:ext uri="{FF2B5EF4-FFF2-40B4-BE49-F238E27FC236}">
                <a16:creationId xmlns:a16="http://schemas.microsoft.com/office/drawing/2014/main" id="{83C777A2-8E5F-C8B8-6E39-D89FE18F6EF4}"/>
              </a:ext>
            </a:extLst>
          </p:cNvPr>
          <p:cNvPicPr>
            <a:picLocks noChangeAspect="1"/>
          </p:cNvPicPr>
          <p:nvPr userDrawn="1"/>
        </p:nvPicPr>
        <p:blipFill>
          <a:blip r:embed="rId2"/>
          <a:stretch>
            <a:fillRect/>
          </a:stretch>
        </p:blipFill>
        <p:spPr>
          <a:xfrm flipV="1">
            <a:off x="-6988" y="575803"/>
            <a:ext cx="660030" cy="94290"/>
          </a:xfrm>
          <a:prstGeom prst="rect">
            <a:avLst/>
          </a:prstGeom>
        </p:spPr>
      </p:pic>
      <p:sp>
        <p:nvSpPr>
          <p:cNvPr id="15" name="Rectangle 14">
            <a:extLst>
              <a:ext uri="{FF2B5EF4-FFF2-40B4-BE49-F238E27FC236}">
                <a16:creationId xmlns:a16="http://schemas.microsoft.com/office/drawing/2014/main" id="{FF528E67-1C91-46F5-39CE-1237D3EA8D4B}"/>
              </a:ext>
            </a:extLst>
          </p:cNvPr>
          <p:cNvSpPr/>
          <p:nvPr userDrawn="1"/>
        </p:nvSpPr>
        <p:spPr>
          <a:xfrm>
            <a:off x="-1" y="6145454"/>
            <a:ext cx="12191999" cy="712546"/>
          </a:xfrm>
          <a:prstGeom prst="rect">
            <a:avLst/>
          </a:prstGeom>
          <a:solidFill>
            <a:srgbClr val="F2F5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FD4CCE02-B9F4-C02E-9033-5E1D7BE853FD}"/>
              </a:ext>
            </a:extLst>
          </p:cNvPr>
          <p:cNvPicPr>
            <a:picLocks noChangeAspect="1"/>
          </p:cNvPicPr>
          <p:nvPr userDrawn="1"/>
        </p:nvPicPr>
        <p:blipFill>
          <a:blip r:embed="rId3"/>
          <a:stretch>
            <a:fillRect/>
          </a:stretch>
        </p:blipFill>
        <p:spPr>
          <a:xfrm>
            <a:off x="11431697" y="6318465"/>
            <a:ext cx="506868" cy="418256"/>
          </a:xfrm>
          <a:prstGeom prst="rect">
            <a:avLst/>
          </a:prstGeom>
        </p:spPr>
      </p:pic>
      <p:sp>
        <p:nvSpPr>
          <p:cNvPr id="18" name="Espace réservé du texte 4">
            <a:extLst>
              <a:ext uri="{FF2B5EF4-FFF2-40B4-BE49-F238E27FC236}">
                <a16:creationId xmlns:a16="http://schemas.microsoft.com/office/drawing/2014/main" id="{44721209-EA65-29C1-9449-0E4A8B18A263}"/>
              </a:ext>
            </a:extLst>
          </p:cNvPr>
          <p:cNvSpPr>
            <a:spLocks noGrp="1"/>
          </p:cNvSpPr>
          <p:nvPr>
            <p:ph type="body" sz="quarter" idx="21"/>
          </p:nvPr>
        </p:nvSpPr>
        <p:spPr>
          <a:xfrm>
            <a:off x="836205" y="6354741"/>
            <a:ext cx="4332288" cy="163512"/>
          </a:xfrm>
        </p:spPr>
        <p:txBody>
          <a:bodyPr>
            <a:noAutofit/>
          </a:bodyPr>
          <a:lstStyle>
            <a:lvl1pPr marL="0" indent="0">
              <a:buNone/>
              <a:defRPr sz="700" b="0" i="0">
                <a:solidFill>
                  <a:srgbClr val="676B68"/>
                </a:solidFill>
                <a:latin typeface="Montserrat ExtraLight" pitchFamily="2" charset="77"/>
              </a:defRPr>
            </a:lvl1pPr>
          </a:lstStyle>
          <a:p>
            <a:pPr lvl="0"/>
            <a:endParaRPr lang="fr-FR"/>
          </a:p>
        </p:txBody>
      </p:sp>
      <p:sp>
        <p:nvSpPr>
          <p:cNvPr id="19" name="Espace réservé du texte 4">
            <a:extLst>
              <a:ext uri="{FF2B5EF4-FFF2-40B4-BE49-F238E27FC236}">
                <a16:creationId xmlns:a16="http://schemas.microsoft.com/office/drawing/2014/main" id="{6171EC55-B8BE-E4DB-1413-BD7BD6EBA248}"/>
              </a:ext>
            </a:extLst>
          </p:cNvPr>
          <p:cNvSpPr>
            <a:spLocks noGrp="1"/>
          </p:cNvSpPr>
          <p:nvPr>
            <p:ph type="body" sz="quarter" idx="22"/>
          </p:nvPr>
        </p:nvSpPr>
        <p:spPr>
          <a:xfrm>
            <a:off x="836205" y="6527593"/>
            <a:ext cx="4332288" cy="163512"/>
          </a:xfrm>
        </p:spPr>
        <p:txBody>
          <a:bodyPr>
            <a:noAutofit/>
          </a:bodyPr>
          <a:lstStyle>
            <a:lvl1pPr marL="0" indent="0">
              <a:buNone/>
              <a:defRPr sz="700" b="1" i="0">
                <a:solidFill>
                  <a:srgbClr val="676B68"/>
                </a:solidFill>
                <a:latin typeface="Montserrat" panose="02000505000000020004" pitchFamily="2" charset="77"/>
              </a:defRPr>
            </a:lvl1pPr>
          </a:lstStyle>
          <a:p>
            <a:pPr lvl="0"/>
            <a:endParaRPr lang="fr-FR"/>
          </a:p>
        </p:txBody>
      </p:sp>
      <p:sp>
        <p:nvSpPr>
          <p:cNvPr id="20" name="Espace réservé du numéro de diapositive 6">
            <a:extLst>
              <a:ext uri="{FF2B5EF4-FFF2-40B4-BE49-F238E27FC236}">
                <a16:creationId xmlns:a16="http://schemas.microsoft.com/office/drawing/2014/main" id="{38C7B5F5-F31A-0EC0-E349-1205D882E1CF}"/>
              </a:ext>
            </a:extLst>
          </p:cNvPr>
          <p:cNvSpPr>
            <a:spLocks noGrp="1"/>
          </p:cNvSpPr>
          <p:nvPr>
            <p:ph type="sldNum" sz="quarter" idx="27"/>
          </p:nvPr>
        </p:nvSpPr>
        <p:spPr>
          <a:xfrm>
            <a:off x="-2" y="6145454"/>
            <a:ext cx="653044" cy="712546"/>
          </a:xfrm>
          <a:solidFill>
            <a:srgbClr val="234B89"/>
          </a:solidFill>
        </p:spPr>
        <p:txBody>
          <a:bodyPr/>
          <a:lstStyle>
            <a:lvl1pPr algn="ctr">
              <a:defRPr sz="700" b="0" i="0">
                <a:ln>
                  <a:noFill/>
                </a:ln>
                <a:solidFill>
                  <a:schemeClr val="bg1"/>
                </a:solidFill>
                <a:latin typeface="Montserrat Light" pitchFamily="2" charset="77"/>
              </a:defRPr>
            </a:lvl1pPr>
          </a:lstStyle>
          <a:p>
            <a:fld id="{209DEF0E-62F5-D748-9031-362336B3810A}" type="slidenum">
              <a:rPr lang="fr-FR" smtClean="0"/>
              <a:pPr/>
              <a:t>‹N°›</a:t>
            </a:fld>
            <a:endParaRPr lang="fr-FR"/>
          </a:p>
        </p:txBody>
      </p:sp>
      <p:pic>
        <p:nvPicPr>
          <p:cNvPr id="5" name="Graphique 4">
            <a:extLst>
              <a:ext uri="{FF2B5EF4-FFF2-40B4-BE49-F238E27FC236}">
                <a16:creationId xmlns:a16="http://schemas.microsoft.com/office/drawing/2014/main" id="{1A52ED27-CA46-8F28-12FC-7FDB7C3AEDB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6205" y="1496060"/>
            <a:ext cx="533400" cy="533400"/>
          </a:xfrm>
          <a:prstGeom prst="rect">
            <a:avLst/>
          </a:prstGeom>
        </p:spPr>
      </p:pic>
      <p:pic>
        <p:nvPicPr>
          <p:cNvPr id="9" name="Graphique 8">
            <a:extLst>
              <a:ext uri="{FF2B5EF4-FFF2-40B4-BE49-F238E27FC236}">
                <a16:creationId xmlns:a16="http://schemas.microsoft.com/office/drawing/2014/main" id="{3714D01E-62D4-AB5B-68CB-378920D12F7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891943" y="2776152"/>
            <a:ext cx="533400" cy="533400"/>
          </a:xfrm>
          <a:prstGeom prst="rect">
            <a:avLst/>
          </a:prstGeom>
        </p:spPr>
      </p:pic>
      <p:pic>
        <p:nvPicPr>
          <p:cNvPr id="11" name="Graphique 10">
            <a:extLst>
              <a:ext uri="{FF2B5EF4-FFF2-40B4-BE49-F238E27FC236}">
                <a16:creationId xmlns:a16="http://schemas.microsoft.com/office/drawing/2014/main" id="{48BDBAE2-BD5C-693A-3985-552F4DCD6750}"/>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186370" y="2776152"/>
            <a:ext cx="533400" cy="533400"/>
          </a:xfrm>
          <a:prstGeom prst="rect">
            <a:avLst/>
          </a:prstGeom>
        </p:spPr>
      </p:pic>
      <p:pic>
        <p:nvPicPr>
          <p:cNvPr id="14" name="Graphique 13">
            <a:extLst>
              <a:ext uri="{FF2B5EF4-FFF2-40B4-BE49-F238E27FC236}">
                <a16:creationId xmlns:a16="http://schemas.microsoft.com/office/drawing/2014/main" id="{38ADCBD9-B0BA-8D07-B05F-422F7097ED2B}"/>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6480795" y="2776152"/>
            <a:ext cx="533400" cy="533400"/>
          </a:xfrm>
          <a:prstGeom prst="rect">
            <a:avLst/>
          </a:prstGeom>
        </p:spPr>
      </p:pic>
      <p:pic>
        <p:nvPicPr>
          <p:cNvPr id="23" name="Graphique 22">
            <a:extLst>
              <a:ext uri="{FF2B5EF4-FFF2-40B4-BE49-F238E27FC236}">
                <a16:creationId xmlns:a16="http://schemas.microsoft.com/office/drawing/2014/main" id="{C8B6E15E-20B1-7420-3BFF-AAD369E69F38}"/>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5775222" y="2776152"/>
            <a:ext cx="533400" cy="533400"/>
          </a:xfrm>
          <a:prstGeom prst="rect">
            <a:avLst/>
          </a:prstGeom>
        </p:spPr>
      </p:pic>
      <p:pic>
        <p:nvPicPr>
          <p:cNvPr id="25" name="Graphique 24">
            <a:extLst>
              <a:ext uri="{FF2B5EF4-FFF2-40B4-BE49-F238E27FC236}">
                <a16:creationId xmlns:a16="http://schemas.microsoft.com/office/drawing/2014/main" id="{C2C075DF-3F56-33D2-BACC-029749C2CA98}"/>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5069649" y="2776152"/>
            <a:ext cx="533400" cy="533400"/>
          </a:xfrm>
          <a:prstGeom prst="rect">
            <a:avLst/>
          </a:prstGeom>
        </p:spPr>
      </p:pic>
      <p:pic>
        <p:nvPicPr>
          <p:cNvPr id="27" name="Graphique 26">
            <a:extLst>
              <a:ext uri="{FF2B5EF4-FFF2-40B4-BE49-F238E27FC236}">
                <a16:creationId xmlns:a16="http://schemas.microsoft.com/office/drawing/2014/main" id="{FAE82D79-6C0F-8774-53A1-84C14984D48D}"/>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4364076" y="2776152"/>
            <a:ext cx="533400" cy="533400"/>
          </a:xfrm>
          <a:prstGeom prst="rect">
            <a:avLst/>
          </a:prstGeom>
        </p:spPr>
      </p:pic>
      <p:pic>
        <p:nvPicPr>
          <p:cNvPr id="29" name="Graphique 28">
            <a:extLst>
              <a:ext uri="{FF2B5EF4-FFF2-40B4-BE49-F238E27FC236}">
                <a16:creationId xmlns:a16="http://schemas.microsoft.com/office/drawing/2014/main" id="{0F32C234-2A89-DFCF-9507-962A245FF2F7}"/>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3658503" y="2776152"/>
            <a:ext cx="533400" cy="533400"/>
          </a:xfrm>
          <a:prstGeom prst="rect">
            <a:avLst/>
          </a:prstGeom>
        </p:spPr>
      </p:pic>
      <p:pic>
        <p:nvPicPr>
          <p:cNvPr id="31" name="Graphique 30">
            <a:extLst>
              <a:ext uri="{FF2B5EF4-FFF2-40B4-BE49-F238E27FC236}">
                <a16:creationId xmlns:a16="http://schemas.microsoft.com/office/drawing/2014/main" id="{F935F723-FE14-5450-624A-A6B667CC4779}"/>
              </a:ext>
            </a:extLst>
          </p:cNvPr>
          <p:cNvPicPr>
            <a:picLocks noChangeAspect="1"/>
          </p:cNvPicPr>
          <p:nvPr userDrawn="1"/>
        </p:nvPicPr>
        <p:blipFill>
          <a:blip r:embed="rId20">
            <a:extLst>
              <a:ext uri="{96DAC541-7B7A-43D3-8B79-37D633B846F1}">
                <asvg:svgBlip xmlns:asvg="http://schemas.microsoft.com/office/drawing/2016/SVG/main" r:embed="rId21"/>
              </a:ext>
            </a:extLst>
          </a:blip>
          <a:stretch>
            <a:fillRect/>
          </a:stretch>
        </p:blipFill>
        <p:spPr>
          <a:xfrm>
            <a:off x="2952930" y="2776152"/>
            <a:ext cx="533400" cy="533400"/>
          </a:xfrm>
          <a:prstGeom prst="rect">
            <a:avLst/>
          </a:prstGeom>
        </p:spPr>
      </p:pic>
      <p:pic>
        <p:nvPicPr>
          <p:cNvPr id="33" name="Graphique 32">
            <a:extLst>
              <a:ext uri="{FF2B5EF4-FFF2-40B4-BE49-F238E27FC236}">
                <a16:creationId xmlns:a16="http://schemas.microsoft.com/office/drawing/2014/main" id="{1064FDCD-DAA1-5DAF-DA0A-5E491AE09118}"/>
              </a:ext>
            </a:extLst>
          </p:cNvPr>
          <p:cNvPicPr>
            <a:picLocks noChangeAspect="1"/>
          </p:cNvPicPr>
          <p:nvPr userDrawn="1"/>
        </p:nvPicPr>
        <p:blipFill>
          <a:blip r:embed="rId22">
            <a:extLst>
              <a:ext uri="{96DAC541-7B7A-43D3-8B79-37D633B846F1}">
                <asvg:svgBlip xmlns:asvg="http://schemas.microsoft.com/office/drawing/2016/SVG/main" r:embed="rId23"/>
              </a:ext>
            </a:extLst>
          </a:blip>
          <a:stretch>
            <a:fillRect/>
          </a:stretch>
        </p:blipFill>
        <p:spPr>
          <a:xfrm>
            <a:off x="2247355" y="2776152"/>
            <a:ext cx="533400" cy="533400"/>
          </a:xfrm>
          <a:prstGeom prst="rect">
            <a:avLst/>
          </a:prstGeom>
        </p:spPr>
      </p:pic>
      <p:pic>
        <p:nvPicPr>
          <p:cNvPr id="35" name="Graphique 34">
            <a:extLst>
              <a:ext uri="{FF2B5EF4-FFF2-40B4-BE49-F238E27FC236}">
                <a16:creationId xmlns:a16="http://schemas.microsoft.com/office/drawing/2014/main" id="{AA4BC718-A638-F4A1-B218-D1BB3DE76389}"/>
              </a:ext>
            </a:extLst>
          </p:cNvPr>
          <p:cNvPicPr>
            <a:picLocks noChangeAspect="1"/>
          </p:cNvPicPr>
          <p:nvPr userDrawn="1"/>
        </p:nvPicPr>
        <p:blipFill>
          <a:blip r:embed="rId24">
            <a:extLst>
              <a:ext uri="{96DAC541-7B7A-43D3-8B79-37D633B846F1}">
                <asvg:svgBlip xmlns:asvg="http://schemas.microsoft.com/office/drawing/2016/SVG/main" r:embed="rId25"/>
              </a:ext>
            </a:extLst>
          </a:blip>
          <a:stretch>
            <a:fillRect/>
          </a:stretch>
        </p:blipFill>
        <p:spPr>
          <a:xfrm>
            <a:off x="1541780" y="2776152"/>
            <a:ext cx="533400" cy="533400"/>
          </a:xfrm>
          <a:prstGeom prst="rect">
            <a:avLst/>
          </a:prstGeom>
        </p:spPr>
      </p:pic>
      <p:pic>
        <p:nvPicPr>
          <p:cNvPr id="37" name="Graphique 36">
            <a:extLst>
              <a:ext uri="{FF2B5EF4-FFF2-40B4-BE49-F238E27FC236}">
                <a16:creationId xmlns:a16="http://schemas.microsoft.com/office/drawing/2014/main" id="{9CA0195C-55E7-A4C6-14B8-54A7C3F2AC5F}"/>
              </a:ext>
            </a:extLst>
          </p:cNvPr>
          <p:cNvPicPr>
            <a:picLocks noChangeAspect="1"/>
          </p:cNvPicPr>
          <p:nvPr userDrawn="1"/>
        </p:nvPicPr>
        <p:blipFill>
          <a:blip r:embed="rId26">
            <a:extLst>
              <a:ext uri="{96DAC541-7B7A-43D3-8B79-37D633B846F1}">
                <asvg:svgBlip xmlns:asvg="http://schemas.microsoft.com/office/drawing/2016/SVG/main" r:embed="rId27"/>
              </a:ext>
            </a:extLst>
          </a:blip>
          <a:stretch>
            <a:fillRect/>
          </a:stretch>
        </p:blipFill>
        <p:spPr>
          <a:xfrm>
            <a:off x="836205" y="2776152"/>
            <a:ext cx="533400" cy="533400"/>
          </a:xfrm>
          <a:prstGeom prst="rect">
            <a:avLst/>
          </a:prstGeom>
        </p:spPr>
      </p:pic>
      <p:pic>
        <p:nvPicPr>
          <p:cNvPr id="39" name="Graphique 38">
            <a:extLst>
              <a:ext uri="{FF2B5EF4-FFF2-40B4-BE49-F238E27FC236}">
                <a16:creationId xmlns:a16="http://schemas.microsoft.com/office/drawing/2014/main" id="{2DAFE9A4-378C-6536-D427-F3EA04290735}"/>
              </a:ext>
            </a:extLst>
          </p:cNvPr>
          <p:cNvPicPr>
            <a:picLocks noChangeAspect="1"/>
          </p:cNvPicPr>
          <p:nvPr userDrawn="1"/>
        </p:nvPicPr>
        <p:blipFill>
          <a:blip r:embed="rId28">
            <a:extLst>
              <a:ext uri="{96DAC541-7B7A-43D3-8B79-37D633B846F1}">
                <asvg:svgBlip xmlns:asvg="http://schemas.microsoft.com/office/drawing/2016/SVG/main" r:embed="rId29"/>
              </a:ext>
            </a:extLst>
          </a:blip>
          <a:stretch>
            <a:fillRect/>
          </a:stretch>
        </p:blipFill>
        <p:spPr>
          <a:xfrm>
            <a:off x="8597516" y="2132322"/>
            <a:ext cx="533400" cy="533400"/>
          </a:xfrm>
          <a:prstGeom prst="rect">
            <a:avLst/>
          </a:prstGeom>
        </p:spPr>
      </p:pic>
      <p:pic>
        <p:nvPicPr>
          <p:cNvPr id="41" name="Graphique 40">
            <a:extLst>
              <a:ext uri="{FF2B5EF4-FFF2-40B4-BE49-F238E27FC236}">
                <a16:creationId xmlns:a16="http://schemas.microsoft.com/office/drawing/2014/main" id="{6E239650-EFB8-142E-92A7-950A41DAB1A0}"/>
              </a:ext>
            </a:extLst>
          </p:cNvPr>
          <p:cNvPicPr>
            <a:picLocks noChangeAspect="1"/>
          </p:cNvPicPr>
          <p:nvPr userDrawn="1"/>
        </p:nvPicPr>
        <p:blipFill>
          <a:blip r:embed="rId30">
            <a:extLst>
              <a:ext uri="{96DAC541-7B7A-43D3-8B79-37D633B846F1}">
                <asvg:svgBlip xmlns:asvg="http://schemas.microsoft.com/office/drawing/2016/SVG/main" r:embed="rId31"/>
              </a:ext>
            </a:extLst>
          </a:blip>
          <a:stretch>
            <a:fillRect/>
          </a:stretch>
        </p:blipFill>
        <p:spPr>
          <a:xfrm>
            <a:off x="7891943" y="2143744"/>
            <a:ext cx="533400" cy="533400"/>
          </a:xfrm>
          <a:prstGeom prst="rect">
            <a:avLst/>
          </a:prstGeom>
        </p:spPr>
      </p:pic>
      <p:pic>
        <p:nvPicPr>
          <p:cNvPr id="43" name="Graphique 42">
            <a:extLst>
              <a:ext uri="{FF2B5EF4-FFF2-40B4-BE49-F238E27FC236}">
                <a16:creationId xmlns:a16="http://schemas.microsoft.com/office/drawing/2014/main" id="{BBA364DC-39F1-60E7-D72F-ADD091D09833}"/>
              </a:ext>
            </a:extLst>
          </p:cNvPr>
          <p:cNvPicPr>
            <a:picLocks noChangeAspect="1"/>
          </p:cNvPicPr>
          <p:nvPr userDrawn="1"/>
        </p:nvPicPr>
        <p:blipFill>
          <a:blip r:embed="rId32">
            <a:extLst>
              <a:ext uri="{96DAC541-7B7A-43D3-8B79-37D633B846F1}">
                <asvg:svgBlip xmlns:asvg="http://schemas.microsoft.com/office/drawing/2016/SVG/main" r:embed="rId33"/>
              </a:ext>
            </a:extLst>
          </a:blip>
          <a:stretch>
            <a:fillRect/>
          </a:stretch>
        </p:blipFill>
        <p:spPr>
          <a:xfrm>
            <a:off x="7186370" y="2143744"/>
            <a:ext cx="533400" cy="533400"/>
          </a:xfrm>
          <a:prstGeom prst="rect">
            <a:avLst/>
          </a:prstGeom>
        </p:spPr>
      </p:pic>
      <p:pic>
        <p:nvPicPr>
          <p:cNvPr id="45" name="Graphique 44">
            <a:extLst>
              <a:ext uri="{FF2B5EF4-FFF2-40B4-BE49-F238E27FC236}">
                <a16:creationId xmlns:a16="http://schemas.microsoft.com/office/drawing/2014/main" id="{90417454-6D24-2D67-6466-8FA1E82FC934}"/>
              </a:ext>
            </a:extLst>
          </p:cNvPr>
          <p:cNvPicPr>
            <a:picLocks noChangeAspect="1"/>
          </p:cNvPicPr>
          <p:nvPr userDrawn="1"/>
        </p:nvPicPr>
        <p:blipFill>
          <a:blip r:embed="rId34">
            <a:extLst>
              <a:ext uri="{96DAC541-7B7A-43D3-8B79-37D633B846F1}">
                <asvg:svgBlip xmlns:asvg="http://schemas.microsoft.com/office/drawing/2016/SVG/main" r:embed="rId35"/>
              </a:ext>
            </a:extLst>
          </a:blip>
          <a:stretch>
            <a:fillRect/>
          </a:stretch>
        </p:blipFill>
        <p:spPr>
          <a:xfrm>
            <a:off x="6480797" y="2143744"/>
            <a:ext cx="533400" cy="533400"/>
          </a:xfrm>
          <a:prstGeom prst="rect">
            <a:avLst/>
          </a:prstGeom>
        </p:spPr>
      </p:pic>
      <p:pic>
        <p:nvPicPr>
          <p:cNvPr id="47" name="Graphique 46">
            <a:extLst>
              <a:ext uri="{FF2B5EF4-FFF2-40B4-BE49-F238E27FC236}">
                <a16:creationId xmlns:a16="http://schemas.microsoft.com/office/drawing/2014/main" id="{FA23FD5A-3DA4-D9C3-0352-DBC97867B618}"/>
              </a:ext>
            </a:extLst>
          </p:cNvPr>
          <p:cNvPicPr>
            <a:picLocks noChangeAspect="1"/>
          </p:cNvPicPr>
          <p:nvPr userDrawn="1"/>
        </p:nvPicPr>
        <p:blipFill>
          <a:blip r:embed="rId36">
            <a:extLst>
              <a:ext uri="{96DAC541-7B7A-43D3-8B79-37D633B846F1}">
                <asvg:svgBlip xmlns:asvg="http://schemas.microsoft.com/office/drawing/2016/SVG/main" r:embed="rId37"/>
              </a:ext>
            </a:extLst>
          </a:blip>
          <a:stretch>
            <a:fillRect/>
          </a:stretch>
        </p:blipFill>
        <p:spPr>
          <a:xfrm>
            <a:off x="5775224" y="2132322"/>
            <a:ext cx="533400" cy="533400"/>
          </a:xfrm>
          <a:prstGeom prst="rect">
            <a:avLst/>
          </a:prstGeom>
        </p:spPr>
      </p:pic>
      <p:pic>
        <p:nvPicPr>
          <p:cNvPr id="49" name="Graphique 48">
            <a:extLst>
              <a:ext uri="{FF2B5EF4-FFF2-40B4-BE49-F238E27FC236}">
                <a16:creationId xmlns:a16="http://schemas.microsoft.com/office/drawing/2014/main" id="{15C5E0AE-5594-1EEB-62DD-D5D362AEA491}"/>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5069651" y="2132322"/>
            <a:ext cx="533400" cy="533400"/>
          </a:xfrm>
          <a:prstGeom prst="rect">
            <a:avLst/>
          </a:prstGeom>
        </p:spPr>
      </p:pic>
      <p:pic>
        <p:nvPicPr>
          <p:cNvPr id="51" name="Graphique 50">
            <a:extLst>
              <a:ext uri="{FF2B5EF4-FFF2-40B4-BE49-F238E27FC236}">
                <a16:creationId xmlns:a16="http://schemas.microsoft.com/office/drawing/2014/main" id="{9B95DB7E-8DAB-A37C-F987-E86B6B974580}"/>
              </a:ext>
            </a:extLst>
          </p:cNvPr>
          <p:cNvPicPr>
            <a:picLocks noChangeAspect="1"/>
          </p:cNvPicPr>
          <p:nvPr userDrawn="1"/>
        </p:nvPicPr>
        <p:blipFill>
          <a:blip r:embed="rId40">
            <a:extLst>
              <a:ext uri="{96DAC541-7B7A-43D3-8B79-37D633B846F1}">
                <asvg:svgBlip xmlns:asvg="http://schemas.microsoft.com/office/drawing/2016/SVG/main" r:embed="rId41"/>
              </a:ext>
            </a:extLst>
          </a:blip>
          <a:stretch>
            <a:fillRect/>
          </a:stretch>
        </p:blipFill>
        <p:spPr>
          <a:xfrm>
            <a:off x="4364076" y="2132322"/>
            <a:ext cx="533400" cy="533400"/>
          </a:xfrm>
          <a:prstGeom prst="rect">
            <a:avLst/>
          </a:prstGeom>
        </p:spPr>
      </p:pic>
      <p:pic>
        <p:nvPicPr>
          <p:cNvPr id="53" name="Graphique 52">
            <a:extLst>
              <a:ext uri="{FF2B5EF4-FFF2-40B4-BE49-F238E27FC236}">
                <a16:creationId xmlns:a16="http://schemas.microsoft.com/office/drawing/2014/main" id="{EDD3A6FD-8C0A-3DC1-F32D-E3D97F013127}"/>
              </a:ext>
            </a:extLst>
          </p:cNvPr>
          <p:cNvPicPr>
            <a:picLocks noChangeAspect="1"/>
          </p:cNvPicPr>
          <p:nvPr userDrawn="1"/>
        </p:nvPicPr>
        <p:blipFill>
          <a:blip r:embed="rId42">
            <a:extLst>
              <a:ext uri="{96DAC541-7B7A-43D3-8B79-37D633B846F1}">
                <asvg:svgBlip xmlns:asvg="http://schemas.microsoft.com/office/drawing/2016/SVG/main" r:embed="rId43"/>
              </a:ext>
            </a:extLst>
          </a:blip>
          <a:stretch>
            <a:fillRect/>
          </a:stretch>
        </p:blipFill>
        <p:spPr>
          <a:xfrm>
            <a:off x="3658503" y="2132322"/>
            <a:ext cx="533400" cy="533400"/>
          </a:xfrm>
          <a:prstGeom prst="rect">
            <a:avLst/>
          </a:prstGeom>
        </p:spPr>
      </p:pic>
      <p:pic>
        <p:nvPicPr>
          <p:cNvPr id="55" name="Graphique 54">
            <a:extLst>
              <a:ext uri="{FF2B5EF4-FFF2-40B4-BE49-F238E27FC236}">
                <a16:creationId xmlns:a16="http://schemas.microsoft.com/office/drawing/2014/main" id="{7EC79195-6033-E689-6C4D-71D9212C3E22}"/>
              </a:ext>
            </a:extLst>
          </p:cNvPr>
          <p:cNvPicPr>
            <a:picLocks noChangeAspect="1"/>
          </p:cNvPicPr>
          <p:nvPr userDrawn="1"/>
        </p:nvPicPr>
        <p:blipFill>
          <a:blip r:embed="rId44">
            <a:extLst>
              <a:ext uri="{96DAC541-7B7A-43D3-8B79-37D633B846F1}">
                <asvg:svgBlip xmlns:asvg="http://schemas.microsoft.com/office/drawing/2016/SVG/main" r:embed="rId45"/>
              </a:ext>
            </a:extLst>
          </a:blip>
          <a:stretch>
            <a:fillRect/>
          </a:stretch>
        </p:blipFill>
        <p:spPr>
          <a:xfrm>
            <a:off x="2952930" y="2137402"/>
            <a:ext cx="533400" cy="533400"/>
          </a:xfrm>
          <a:prstGeom prst="rect">
            <a:avLst/>
          </a:prstGeom>
        </p:spPr>
      </p:pic>
      <p:pic>
        <p:nvPicPr>
          <p:cNvPr id="57" name="Graphique 56">
            <a:extLst>
              <a:ext uri="{FF2B5EF4-FFF2-40B4-BE49-F238E27FC236}">
                <a16:creationId xmlns:a16="http://schemas.microsoft.com/office/drawing/2014/main" id="{2F4D2835-1B5C-969A-4054-AD5803F7DDF7}"/>
              </a:ext>
            </a:extLst>
          </p:cNvPr>
          <p:cNvPicPr>
            <a:picLocks noChangeAspect="1"/>
          </p:cNvPicPr>
          <p:nvPr userDrawn="1"/>
        </p:nvPicPr>
        <p:blipFill>
          <a:blip r:embed="rId46">
            <a:extLst>
              <a:ext uri="{96DAC541-7B7A-43D3-8B79-37D633B846F1}">
                <asvg:svgBlip xmlns:asvg="http://schemas.microsoft.com/office/drawing/2016/SVG/main" r:embed="rId47"/>
              </a:ext>
            </a:extLst>
          </a:blip>
          <a:stretch>
            <a:fillRect/>
          </a:stretch>
        </p:blipFill>
        <p:spPr>
          <a:xfrm>
            <a:off x="2247355" y="2132322"/>
            <a:ext cx="533400" cy="533400"/>
          </a:xfrm>
          <a:prstGeom prst="rect">
            <a:avLst/>
          </a:prstGeom>
        </p:spPr>
      </p:pic>
      <p:pic>
        <p:nvPicPr>
          <p:cNvPr id="59" name="Graphique 58">
            <a:extLst>
              <a:ext uri="{FF2B5EF4-FFF2-40B4-BE49-F238E27FC236}">
                <a16:creationId xmlns:a16="http://schemas.microsoft.com/office/drawing/2014/main" id="{2B58F61B-95C2-8D8F-A50A-C833FE1E7CB9}"/>
              </a:ext>
            </a:extLst>
          </p:cNvPr>
          <p:cNvPicPr>
            <a:picLocks noChangeAspect="1"/>
          </p:cNvPicPr>
          <p:nvPr userDrawn="1"/>
        </p:nvPicPr>
        <p:blipFill>
          <a:blip r:embed="rId48">
            <a:extLst>
              <a:ext uri="{96DAC541-7B7A-43D3-8B79-37D633B846F1}">
                <asvg:svgBlip xmlns:asvg="http://schemas.microsoft.com/office/drawing/2016/SVG/main" r:embed="rId49"/>
              </a:ext>
            </a:extLst>
          </a:blip>
          <a:stretch>
            <a:fillRect/>
          </a:stretch>
        </p:blipFill>
        <p:spPr>
          <a:xfrm>
            <a:off x="1541780" y="2132322"/>
            <a:ext cx="533400" cy="533400"/>
          </a:xfrm>
          <a:prstGeom prst="rect">
            <a:avLst/>
          </a:prstGeom>
        </p:spPr>
      </p:pic>
      <p:pic>
        <p:nvPicPr>
          <p:cNvPr id="61" name="Graphique 60">
            <a:extLst>
              <a:ext uri="{FF2B5EF4-FFF2-40B4-BE49-F238E27FC236}">
                <a16:creationId xmlns:a16="http://schemas.microsoft.com/office/drawing/2014/main" id="{3C6711C9-9AE5-8B0C-18F4-4B7BE72F1F3A}"/>
              </a:ext>
            </a:extLst>
          </p:cNvPr>
          <p:cNvPicPr>
            <a:picLocks noChangeAspect="1"/>
          </p:cNvPicPr>
          <p:nvPr userDrawn="1"/>
        </p:nvPicPr>
        <p:blipFill>
          <a:blip r:embed="rId50">
            <a:extLst>
              <a:ext uri="{96DAC541-7B7A-43D3-8B79-37D633B846F1}">
                <asvg:svgBlip xmlns:asvg="http://schemas.microsoft.com/office/drawing/2016/SVG/main" r:embed="rId51"/>
              </a:ext>
            </a:extLst>
          </a:blip>
          <a:stretch>
            <a:fillRect/>
          </a:stretch>
        </p:blipFill>
        <p:spPr>
          <a:xfrm>
            <a:off x="836205" y="2132322"/>
            <a:ext cx="533400" cy="533400"/>
          </a:xfrm>
          <a:prstGeom prst="rect">
            <a:avLst/>
          </a:prstGeom>
        </p:spPr>
      </p:pic>
      <p:pic>
        <p:nvPicPr>
          <p:cNvPr id="63" name="Graphique 62">
            <a:extLst>
              <a:ext uri="{FF2B5EF4-FFF2-40B4-BE49-F238E27FC236}">
                <a16:creationId xmlns:a16="http://schemas.microsoft.com/office/drawing/2014/main" id="{9676A504-8206-5DB8-4C73-D5FF9B5EABFB}"/>
              </a:ext>
            </a:extLst>
          </p:cNvPr>
          <p:cNvPicPr>
            <a:picLocks noChangeAspect="1"/>
          </p:cNvPicPr>
          <p:nvPr userDrawn="1"/>
        </p:nvPicPr>
        <p:blipFill>
          <a:blip r:embed="rId52">
            <a:extLst>
              <a:ext uri="{96DAC541-7B7A-43D3-8B79-37D633B846F1}">
                <asvg:svgBlip xmlns:asvg="http://schemas.microsoft.com/office/drawing/2016/SVG/main" r:embed="rId53"/>
              </a:ext>
            </a:extLst>
          </a:blip>
          <a:stretch>
            <a:fillRect/>
          </a:stretch>
        </p:blipFill>
        <p:spPr>
          <a:xfrm>
            <a:off x="8597516" y="1490980"/>
            <a:ext cx="533400" cy="533400"/>
          </a:xfrm>
          <a:prstGeom prst="rect">
            <a:avLst/>
          </a:prstGeom>
        </p:spPr>
      </p:pic>
      <p:pic>
        <p:nvPicPr>
          <p:cNvPr id="65" name="Graphique 64">
            <a:extLst>
              <a:ext uri="{FF2B5EF4-FFF2-40B4-BE49-F238E27FC236}">
                <a16:creationId xmlns:a16="http://schemas.microsoft.com/office/drawing/2014/main" id="{94EF4A11-C030-975E-C19D-FF0D23310C1F}"/>
              </a:ext>
            </a:extLst>
          </p:cNvPr>
          <p:cNvPicPr>
            <a:picLocks noChangeAspect="1"/>
          </p:cNvPicPr>
          <p:nvPr userDrawn="1"/>
        </p:nvPicPr>
        <p:blipFill>
          <a:blip r:embed="rId54">
            <a:extLst>
              <a:ext uri="{96DAC541-7B7A-43D3-8B79-37D633B846F1}">
                <asvg:svgBlip xmlns:asvg="http://schemas.microsoft.com/office/drawing/2016/SVG/main" r:embed="rId55"/>
              </a:ext>
            </a:extLst>
          </a:blip>
          <a:stretch>
            <a:fillRect/>
          </a:stretch>
        </p:blipFill>
        <p:spPr>
          <a:xfrm>
            <a:off x="7891943" y="1496060"/>
            <a:ext cx="533400" cy="533400"/>
          </a:xfrm>
          <a:prstGeom prst="rect">
            <a:avLst/>
          </a:prstGeom>
        </p:spPr>
      </p:pic>
      <p:pic>
        <p:nvPicPr>
          <p:cNvPr id="67" name="Graphique 66">
            <a:extLst>
              <a:ext uri="{FF2B5EF4-FFF2-40B4-BE49-F238E27FC236}">
                <a16:creationId xmlns:a16="http://schemas.microsoft.com/office/drawing/2014/main" id="{6B516092-E8A8-C8AB-AE4D-94D3825D7944}"/>
              </a:ext>
            </a:extLst>
          </p:cNvPr>
          <p:cNvPicPr>
            <a:picLocks noChangeAspect="1"/>
          </p:cNvPicPr>
          <p:nvPr userDrawn="1"/>
        </p:nvPicPr>
        <p:blipFill>
          <a:blip r:embed="rId56">
            <a:extLst>
              <a:ext uri="{96DAC541-7B7A-43D3-8B79-37D633B846F1}">
                <asvg:svgBlip xmlns:asvg="http://schemas.microsoft.com/office/drawing/2016/SVG/main" r:embed="rId57"/>
              </a:ext>
            </a:extLst>
          </a:blip>
          <a:stretch>
            <a:fillRect/>
          </a:stretch>
        </p:blipFill>
        <p:spPr>
          <a:xfrm>
            <a:off x="7186370" y="1496060"/>
            <a:ext cx="533400" cy="533400"/>
          </a:xfrm>
          <a:prstGeom prst="rect">
            <a:avLst/>
          </a:prstGeom>
        </p:spPr>
      </p:pic>
      <p:pic>
        <p:nvPicPr>
          <p:cNvPr id="69" name="Graphique 68">
            <a:extLst>
              <a:ext uri="{FF2B5EF4-FFF2-40B4-BE49-F238E27FC236}">
                <a16:creationId xmlns:a16="http://schemas.microsoft.com/office/drawing/2014/main" id="{DB7AFCED-91C6-58CD-8F5D-3F791AA7C1A5}"/>
              </a:ext>
            </a:extLst>
          </p:cNvPr>
          <p:cNvPicPr>
            <a:picLocks noChangeAspect="1"/>
          </p:cNvPicPr>
          <p:nvPr userDrawn="1"/>
        </p:nvPicPr>
        <p:blipFill>
          <a:blip r:embed="rId58">
            <a:extLst>
              <a:ext uri="{96DAC541-7B7A-43D3-8B79-37D633B846F1}">
                <asvg:svgBlip xmlns:asvg="http://schemas.microsoft.com/office/drawing/2016/SVG/main" r:embed="rId59"/>
              </a:ext>
            </a:extLst>
          </a:blip>
          <a:stretch>
            <a:fillRect/>
          </a:stretch>
        </p:blipFill>
        <p:spPr>
          <a:xfrm>
            <a:off x="6480797" y="1496060"/>
            <a:ext cx="533400" cy="533400"/>
          </a:xfrm>
          <a:prstGeom prst="rect">
            <a:avLst/>
          </a:prstGeom>
        </p:spPr>
      </p:pic>
      <p:pic>
        <p:nvPicPr>
          <p:cNvPr id="71" name="Graphique 70">
            <a:extLst>
              <a:ext uri="{FF2B5EF4-FFF2-40B4-BE49-F238E27FC236}">
                <a16:creationId xmlns:a16="http://schemas.microsoft.com/office/drawing/2014/main" id="{82F8557B-0F9E-F7D3-E54B-1E8680FEB78E}"/>
              </a:ext>
            </a:extLst>
          </p:cNvPr>
          <p:cNvPicPr>
            <a:picLocks noChangeAspect="1"/>
          </p:cNvPicPr>
          <p:nvPr userDrawn="1"/>
        </p:nvPicPr>
        <p:blipFill>
          <a:blip r:embed="rId60">
            <a:extLst>
              <a:ext uri="{96DAC541-7B7A-43D3-8B79-37D633B846F1}">
                <asvg:svgBlip xmlns:asvg="http://schemas.microsoft.com/office/drawing/2016/SVG/main" r:embed="rId61"/>
              </a:ext>
            </a:extLst>
          </a:blip>
          <a:stretch>
            <a:fillRect/>
          </a:stretch>
        </p:blipFill>
        <p:spPr>
          <a:xfrm>
            <a:off x="5775224" y="1496060"/>
            <a:ext cx="533400" cy="533400"/>
          </a:xfrm>
          <a:prstGeom prst="rect">
            <a:avLst/>
          </a:prstGeom>
        </p:spPr>
      </p:pic>
      <p:pic>
        <p:nvPicPr>
          <p:cNvPr id="73" name="Graphique 72">
            <a:extLst>
              <a:ext uri="{FF2B5EF4-FFF2-40B4-BE49-F238E27FC236}">
                <a16:creationId xmlns:a16="http://schemas.microsoft.com/office/drawing/2014/main" id="{7F0042AA-B9F8-20A4-0945-B7A276FD508F}"/>
              </a:ext>
            </a:extLst>
          </p:cNvPr>
          <p:cNvPicPr>
            <a:picLocks noChangeAspect="1"/>
          </p:cNvPicPr>
          <p:nvPr userDrawn="1"/>
        </p:nvPicPr>
        <p:blipFill>
          <a:blip r:embed="rId62">
            <a:extLst>
              <a:ext uri="{96DAC541-7B7A-43D3-8B79-37D633B846F1}">
                <asvg:svgBlip xmlns:asvg="http://schemas.microsoft.com/office/drawing/2016/SVG/main" r:embed="rId63"/>
              </a:ext>
            </a:extLst>
          </a:blip>
          <a:stretch>
            <a:fillRect/>
          </a:stretch>
        </p:blipFill>
        <p:spPr>
          <a:xfrm>
            <a:off x="5069651" y="1496060"/>
            <a:ext cx="533400" cy="533400"/>
          </a:xfrm>
          <a:prstGeom prst="rect">
            <a:avLst/>
          </a:prstGeom>
        </p:spPr>
      </p:pic>
      <p:pic>
        <p:nvPicPr>
          <p:cNvPr id="75" name="Graphique 74">
            <a:extLst>
              <a:ext uri="{FF2B5EF4-FFF2-40B4-BE49-F238E27FC236}">
                <a16:creationId xmlns:a16="http://schemas.microsoft.com/office/drawing/2014/main" id="{FDE36FAB-8E51-86CD-DADC-93FE776DA4F4}"/>
              </a:ext>
            </a:extLst>
          </p:cNvPr>
          <p:cNvPicPr>
            <a:picLocks noChangeAspect="1"/>
          </p:cNvPicPr>
          <p:nvPr userDrawn="1"/>
        </p:nvPicPr>
        <p:blipFill>
          <a:blip r:embed="rId64">
            <a:extLst>
              <a:ext uri="{96DAC541-7B7A-43D3-8B79-37D633B846F1}">
                <asvg:svgBlip xmlns:asvg="http://schemas.microsoft.com/office/drawing/2016/SVG/main" r:embed="rId65"/>
              </a:ext>
            </a:extLst>
          </a:blip>
          <a:stretch>
            <a:fillRect/>
          </a:stretch>
        </p:blipFill>
        <p:spPr>
          <a:xfrm>
            <a:off x="4364078" y="1496060"/>
            <a:ext cx="533400" cy="533400"/>
          </a:xfrm>
          <a:prstGeom prst="rect">
            <a:avLst/>
          </a:prstGeom>
        </p:spPr>
      </p:pic>
      <p:pic>
        <p:nvPicPr>
          <p:cNvPr id="77" name="Graphique 76">
            <a:extLst>
              <a:ext uri="{FF2B5EF4-FFF2-40B4-BE49-F238E27FC236}">
                <a16:creationId xmlns:a16="http://schemas.microsoft.com/office/drawing/2014/main" id="{37D14CED-534E-5CB8-C9B9-136A88DE78DF}"/>
              </a:ext>
            </a:extLst>
          </p:cNvPr>
          <p:cNvPicPr>
            <a:picLocks noChangeAspect="1"/>
          </p:cNvPicPr>
          <p:nvPr userDrawn="1"/>
        </p:nvPicPr>
        <p:blipFill>
          <a:blip r:embed="rId66">
            <a:extLst>
              <a:ext uri="{96DAC541-7B7A-43D3-8B79-37D633B846F1}">
                <asvg:svgBlip xmlns:asvg="http://schemas.microsoft.com/office/drawing/2016/SVG/main" r:embed="rId67"/>
              </a:ext>
            </a:extLst>
          </a:blip>
          <a:stretch>
            <a:fillRect/>
          </a:stretch>
        </p:blipFill>
        <p:spPr>
          <a:xfrm>
            <a:off x="3658505" y="1496060"/>
            <a:ext cx="533400" cy="533400"/>
          </a:xfrm>
          <a:prstGeom prst="rect">
            <a:avLst/>
          </a:prstGeom>
        </p:spPr>
      </p:pic>
      <p:pic>
        <p:nvPicPr>
          <p:cNvPr id="79" name="Graphique 78">
            <a:extLst>
              <a:ext uri="{FF2B5EF4-FFF2-40B4-BE49-F238E27FC236}">
                <a16:creationId xmlns:a16="http://schemas.microsoft.com/office/drawing/2014/main" id="{584E9DAE-4047-03C0-BB5C-4441B3F564BB}"/>
              </a:ext>
            </a:extLst>
          </p:cNvPr>
          <p:cNvPicPr>
            <a:picLocks noChangeAspect="1"/>
          </p:cNvPicPr>
          <p:nvPr userDrawn="1"/>
        </p:nvPicPr>
        <p:blipFill>
          <a:blip r:embed="rId68">
            <a:extLst>
              <a:ext uri="{96DAC541-7B7A-43D3-8B79-37D633B846F1}">
                <asvg:svgBlip xmlns:asvg="http://schemas.microsoft.com/office/drawing/2016/SVG/main" r:embed="rId69"/>
              </a:ext>
            </a:extLst>
          </a:blip>
          <a:stretch>
            <a:fillRect/>
          </a:stretch>
        </p:blipFill>
        <p:spPr>
          <a:xfrm>
            <a:off x="2952930" y="1496060"/>
            <a:ext cx="533400" cy="533400"/>
          </a:xfrm>
          <a:prstGeom prst="rect">
            <a:avLst/>
          </a:prstGeom>
        </p:spPr>
      </p:pic>
      <p:pic>
        <p:nvPicPr>
          <p:cNvPr id="81" name="Graphique 80">
            <a:extLst>
              <a:ext uri="{FF2B5EF4-FFF2-40B4-BE49-F238E27FC236}">
                <a16:creationId xmlns:a16="http://schemas.microsoft.com/office/drawing/2014/main" id="{14D6EB04-4D44-C801-1FCE-72880FC52A72}"/>
              </a:ext>
            </a:extLst>
          </p:cNvPr>
          <p:cNvPicPr>
            <a:picLocks noChangeAspect="1"/>
          </p:cNvPicPr>
          <p:nvPr userDrawn="1"/>
        </p:nvPicPr>
        <p:blipFill>
          <a:blip r:embed="rId70">
            <a:extLst>
              <a:ext uri="{96DAC541-7B7A-43D3-8B79-37D633B846F1}">
                <asvg:svgBlip xmlns:asvg="http://schemas.microsoft.com/office/drawing/2016/SVG/main" r:embed="rId71"/>
              </a:ext>
            </a:extLst>
          </a:blip>
          <a:stretch>
            <a:fillRect/>
          </a:stretch>
        </p:blipFill>
        <p:spPr>
          <a:xfrm>
            <a:off x="2247355" y="1496060"/>
            <a:ext cx="533400" cy="533400"/>
          </a:xfrm>
          <a:prstGeom prst="rect">
            <a:avLst/>
          </a:prstGeom>
        </p:spPr>
      </p:pic>
      <p:pic>
        <p:nvPicPr>
          <p:cNvPr id="83" name="Graphique 82">
            <a:extLst>
              <a:ext uri="{FF2B5EF4-FFF2-40B4-BE49-F238E27FC236}">
                <a16:creationId xmlns:a16="http://schemas.microsoft.com/office/drawing/2014/main" id="{F5430586-BF5D-2425-2034-DDA402EB5838}"/>
              </a:ext>
            </a:extLst>
          </p:cNvPr>
          <p:cNvPicPr>
            <a:picLocks noChangeAspect="1"/>
          </p:cNvPicPr>
          <p:nvPr userDrawn="1"/>
        </p:nvPicPr>
        <p:blipFill>
          <a:blip r:embed="rId72">
            <a:extLst>
              <a:ext uri="{96DAC541-7B7A-43D3-8B79-37D633B846F1}">
                <asvg:svgBlip xmlns:asvg="http://schemas.microsoft.com/office/drawing/2016/SVG/main" r:embed="rId73"/>
              </a:ext>
            </a:extLst>
          </a:blip>
          <a:stretch>
            <a:fillRect/>
          </a:stretch>
        </p:blipFill>
        <p:spPr>
          <a:xfrm>
            <a:off x="1541780" y="1496060"/>
            <a:ext cx="533400" cy="533400"/>
          </a:xfrm>
          <a:prstGeom prst="rect">
            <a:avLst/>
          </a:prstGeom>
        </p:spPr>
      </p:pic>
    </p:spTree>
    <p:extLst>
      <p:ext uri="{BB962C8B-B14F-4D97-AF65-F5344CB8AC3E}">
        <p14:creationId xmlns:p14="http://schemas.microsoft.com/office/powerpoint/2010/main" val="2024561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66518A5-8C8F-5D9C-9C8B-80F735B82F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44F88DD-73BF-344E-38D4-8F5CDEFD44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09EFEBD-0FBB-A579-4770-583A1ABEB2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Espace réservé du pied de page 4">
            <a:extLst>
              <a:ext uri="{FF2B5EF4-FFF2-40B4-BE49-F238E27FC236}">
                <a16:creationId xmlns:a16="http://schemas.microsoft.com/office/drawing/2014/main" id="{68C0CDD0-3104-3281-7EA9-4E55F0FD77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898B9E3-C1E1-E164-0758-AB087F5D77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9DEF0E-62F5-D748-9031-362336B3810A}" type="slidenum">
              <a:rPr lang="fr-FR" smtClean="0"/>
              <a:t>‹N°›</a:t>
            </a:fld>
            <a:endParaRPr lang="fr-FR"/>
          </a:p>
        </p:txBody>
      </p:sp>
    </p:spTree>
    <p:extLst>
      <p:ext uri="{BB962C8B-B14F-4D97-AF65-F5344CB8AC3E}">
        <p14:creationId xmlns:p14="http://schemas.microsoft.com/office/powerpoint/2010/main" val="2770499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6" r:id="rId3"/>
    <p:sldLayoutId id="2147483663" r:id="rId4"/>
    <p:sldLayoutId id="2147483677" r:id="rId5"/>
    <p:sldLayoutId id="2147483678" r:id="rId6"/>
    <p:sldLayoutId id="2147483679" r:id="rId7"/>
    <p:sldLayoutId id="2147483680" r:id="rId8"/>
    <p:sldLayoutId id="2147483681" r:id="rId9"/>
    <p:sldLayoutId id="2147483682" r:id="rId10"/>
    <p:sldLayoutId id="2147483683" r:id="rId11"/>
    <p:sldLayoutId id="2147483664" r:id="rId12"/>
    <p:sldLayoutId id="2147483672" r:id="rId13"/>
    <p:sldLayoutId id="2147483673" r:id="rId14"/>
    <p:sldLayoutId id="2147483674" r:id="rId15"/>
    <p:sldLayoutId id="2147483684"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2.xml"/><Relationship Id="rId4" Type="http://schemas.openxmlformats.org/officeDocument/2006/relationships/image" Target="../media/image8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hyperlink" Target="https://www.legifrance.gouv.fr/codes/article_lc/LEGIARTI000045391841" TargetMode="Externa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1FF0DCD-27A4-1931-CA0D-31363B05D520}"/>
              </a:ext>
            </a:extLst>
          </p:cNvPr>
          <p:cNvSpPr>
            <a:spLocks noGrp="1"/>
          </p:cNvSpPr>
          <p:nvPr>
            <p:ph type="body" sz="quarter" idx="17"/>
          </p:nvPr>
        </p:nvSpPr>
        <p:spPr/>
        <p:txBody>
          <a:bodyPr/>
          <a:lstStyle/>
          <a:p>
            <a:r>
              <a:rPr lang="fr-FR" dirty="0"/>
              <a:t>14-02-2025</a:t>
            </a:r>
          </a:p>
        </p:txBody>
      </p:sp>
      <p:sp>
        <p:nvSpPr>
          <p:cNvPr id="3" name="Espace réservé du texte 2">
            <a:extLst>
              <a:ext uri="{FF2B5EF4-FFF2-40B4-BE49-F238E27FC236}">
                <a16:creationId xmlns:a16="http://schemas.microsoft.com/office/drawing/2014/main" id="{41928BC8-3C41-E3BC-0E2F-C7CFAC007010}"/>
              </a:ext>
            </a:extLst>
          </p:cNvPr>
          <p:cNvSpPr>
            <a:spLocks noGrp="1"/>
          </p:cNvSpPr>
          <p:nvPr>
            <p:ph type="body" sz="quarter" idx="15"/>
          </p:nvPr>
        </p:nvSpPr>
        <p:spPr/>
        <p:txBody>
          <a:bodyPr>
            <a:normAutofit fontScale="92500" lnSpcReduction="10000"/>
          </a:bodyPr>
          <a:lstStyle/>
          <a:p>
            <a:r>
              <a:rPr lang="fr-FR"/>
              <a:t>Etude égalité professionnelle</a:t>
            </a:r>
          </a:p>
        </p:txBody>
      </p:sp>
      <p:sp>
        <p:nvSpPr>
          <p:cNvPr id="4" name="Espace réservé du texte 3">
            <a:extLst>
              <a:ext uri="{FF2B5EF4-FFF2-40B4-BE49-F238E27FC236}">
                <a16:creationId xmlns:a16="http://schemas.microsoft.com/office/drawing/2014/main" id="{48F2E845-22F2-C5B1-A282-BFAD0F01DA0A}"/>
              </a:ext>
            </a:extLst>
          </p:cNvPr>
          <p:cNvSpPr>
            <a:spLocks noGrp="1"/>
          </p:cNvSpPr>
          <p:nvPr>
            <p:ph type="body" sz="quarter" idx="16"/>
          </p:nvPr>
        </p:nvSpPr>
        <p:spPr/>
        <p:txBody>
          <a:bodyPr>
            <a:normAutofit fontScale="70000" lnSpcReduction="20000"/>
          </a:bodyPr>
          <a:lstStyle/>
          <a:p>
            <a:r>
              <a:rPr lang="fr-FR" dirty="0"/>
              <a:t>Atelier de travail plan d’actions et nouvel accord de branche</a:t>
            </a:r>
          </a:p>
        </p:txBody>
      </p:sp>
    </p:spTree>
    <p:extLst>
      <p:ext uri="{BB962C8B-B14F-4D97-AF65-F5344CB8AC3E}">
        <p14:creationId xmlns:p14="http://schemas.microsoft.com/office/powerpoint/2010/main" val="3072613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98A4B-6165-C796-EDD5-A0FEBF903FB8}"/>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C3F406AD-9DB0-C712-0A48-E124C5449732}"/>
              </a:ext>
            </a:extLst>
          </p:cNvPr>
          <p:cNvSpPr>
            <a:spLocks noGrp="1"/>
          </p:cNvSpPr>
          <p:nvPr>
            <p:ph type="body" sz="quarter" idx="18"/>
          </p:nvPr>
        </p:nvSpPr>
        <p:spPr/>
        <p:txBody>
          <a:bodyPr>
            <a:normAutofit fontScale="62500" lnSpcReduction="20000"/>
          </a:bodyPr>
          <a:lstStyle/>
          <a:p>
            <a:r>
              <a:rPr lang="fr-FR" sz="4000" dirty="0"/>
              <a:t>Sommaire</a:t>
            </a:r>
          </a:p>
        </p:txBody>
      </p:sp>
      <p:sp>
        <p:nvSpPr>
          <p:cNvPr id="3" name="Espace réservé du texte 2">
            <a:extLst>
              <a:ext uri="{FF2B5EF4-FFF2-40B4-BE49-F238E27FC236}">
                <a16:creationId xmlns:a16="http://schemas.microsoft.com/office/drawing/2014/main" id="{004452DB-5F4B-99D0-ED8B-7D39EE274B8A}"/>
              </a:ext>
            </a:extLst>
          </p:cNvPr>
          <p:cNvSpPr>
            <a:spLocks noGrp="1"/>
          </p:cNvSpPr>
          <p:nvPr>
            <p:ph type="body" sz="quarter" idx="20"/>
          </p:nvPr>
        </p:nvSpPr>
        <p:spPr>
          <a:xfrm>
            <a:off x="10881378" y="2255411"/>
            <a:ext cx="658830" cy="389862"/>
          </a:xfrm>
        </p:spPr>
        <p:txBody>
          <a:bodyPr>
            <a:normAutofit/>
          </a:bodyPr>
          <a:lstStyle/>
          <a:p>
            <a:r>
              <a:rPr lang="fr-FR" dirty="0"/>
              <a:t>3.</a:t>
            </a:r>
          </a:p>
        </p:txBody>
      </p:sp>
      <p:sp>
        <p:nvSpPr>
          <p:cNvPr id="4" name="Espace réservé du texte 3">
            <a:extLst>
              <a:ext uri="{FF2B5EF4-FFF2-40B4-BE49-F238E27FC236}">
                <a16:creationId xmlns:a16="http://schemas.microsoft.com/office/drawing/2014/main" id="{FA7822AE-78FE-3828-1AA1-149DFBE257DF}"/>
              </a:ext>
            </a:extLst>
          </p:cNvPr>
          <p:cNvSpPr>
            <a:spLocks noGrp="1"/>
          </p:cNvSpPr>
          <p:nvPr>
            <p:ph type="body" sz="quarter" idx="21"/>
          </p:nvPr>
        </p:nvSpPr>
        <p:spPr/>
        <p:txBody>
          <a:bodyPr/>
          <a:lstStyle/>
          <a:p>
            <a:endParaRPr lang="fr-FR"/>
          </a:p>
        </p:txBody>
      </p:sp>
      <p:sp>
        <p:nvSpPr>
          <p:cNvPr id="5" name="Espace réservé du texte 4">
            <a:extLst>
              <a:ext uri="{FF2B5EF4-FFF2-40B4-BE49-F238E27FC236}">
                <a16:creationId xmlns:a16="http://schemas.microsoft.com/office/drawing/2014/main" id="{46130B9D-837B-AA41-4D63-180D2199E7A6}"/>
              </a:ext>
            </a:extLst>
          </p:cNvPr>
          <p:cNvSpPr>
            <a:spLocks noGrp="1"/>
          </p:cNvSpPr>
          <p:nvPr>
            <p:ph type="body" sz="quarter" idx="22"/>
          </p:nvPr>
        </p:nvSpPr>
        <p:spPr/>
        <p:txBody>
          <a:bodyPr/>
          <a:lstStyle/>
          <a:p>
            <a:endParaRPr lang="fr-FR"/>
          </a:p>
        </p:txBody>
      </p:sp>
      <p:sp>
        <p:nvSpPr>
          <p:cNvPr id="6" name="Espace réservé du texte 5">
            <a:extLst>
              <a:ext uri="{FF2B5EF4-FFF2-40B4-BE49-F238E27FC236}">
                <a16:creationId xmlns:a16="http://schemas.microsoft.com/office/drawing/2014/main" id="{50C549EF-F483-7532-CE3D-199A3CE703B8}"/>
              </a:ext>
            </a:extLst>
          </p:cNvPr>
          <p:cNvSpPr>
            <a:spLocks noGrp="1"/>
          </p:cNvSpPr>
          <p:nvPr>
            <p:ph type="body" sz="quarter" idx="23"/>
          </p:nvPr>
        </p:nvSpPr>
        <p:spPr>
          <a:xfrm>
            <a:off x="608013" y="2270919"/>
            <a:ext cx="5487987" cy="2316162"/>
          </a:xfrm>
        </p:spPr>
        <p:txBody>
          <a:bodyPr/>
          <a:lstStyle/>
          <a:p>
            <a:r>
              <a:rPr lang="fr-FR" dirty="0"/>
              <a:t>Rappel de la méthodologie d’intervention</a:t>
            </a:r>
          </a:p>
          <a:p>
            <a:endParaRPr lang="fr-FR" dirty="0"/>
          </a:p>
          <a:p>
            <a:r>
              <a:rPr lang="fr-FR" dirty="0"/>
              <a:t>Rapport final de l’étude</a:t>
            </a:r>
          </a:p>
          <a:p>
            <a:endParaRPr lang="fr-FR" dirty="0"/>
          </a:p>
          <a:p>
            <a:r>
              <a:rPr lang="fr-FR" dirty="0"/>
              <a:t>Proposition de plan d’actions</a:t>
            </a:r>
          </a:p>
          <a:p>
            <a:endParaRPr lang="fr-FR" dirty="0"/>
          </a:p>
          <a:p>
            <a:r>
              <a:rPr lang="fr-FR" dirty="0"/>
              <a:t>Nouvel accord de branche</a:t>
            </a:r>
          </a:p>
          <a:p>
            <a:endParaRPr lang="fr-FR" dirty="0"/>
          </a:p>
        </p:txBody>
      </p:sp>
      <p:cxnSp>
        <p:nvCxnSpPr>
          <p:cNvPr id="7" name="Connecteur droit 6">
            <a:extLst>
              <a:ext uri="{FF2B5EF4-FFF2-40B4-BE49-F238E27FC236}">
                <a16:creationId xmlns:a16="http://schemas.microsoft.com/office/drawing/2014/main" id="{0B95D9E9-CB56-2838-0AF3-7BDADE430A8A}"/>
              </a:ext>
            </a:extLst>
          </p:cNvPr>
          <p:cNvCxnSpPr>
            <a:cxnSpLocks/>
          </p:cNvCxnSpPr>
          <p:nvPr/>
        </p:nvCxnSpPr>
        <p:spPr>
          <a:xfrm>
            <a:off x="5961529" y="2475443"/>
            <a:ext cx="4919849" cy="0"/>
          </a:xfrm>
          <a:prstGeom prst="line">
            <a:avLst/>
          </a:prstGeom>
          <a:ln w="3175" cap="flat" cmpd="sng" algn="ctr">
            <a:solidFill>
              <a:srgbClr val="5488C7"/>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Connecteur droit 9">
            <a:extLst>
              <a:ext uri="{FF2B5EF4-FFF2-40B4-BE49-F238E27FC236}">
                <a16:creationId xmlns:a16="http://schemas.microsoft.com/office/drawing/2014/main" id="{E9CA9B29-75A6-A4AC-4930-FAD4508F2565}"/>
              </a:ext>
            </a:extLst>
          </p:cNvPr>
          <p:cNvCxnSpPr>
            <a:cxnSpLocks/>
          </p:cNvCxnSpPr>
          <p:nvPr/>
        </p:nvCxnSpPr>
        <p:spPr>
          <a:xfrm>
            <a:off x="5961529" y="3176182"/>
            <a:ext cx="4919849" cy="0"/>
          </a:xfrm>
          <a:prstGeom prst="line">
            <a:avLst/>
          </a:prstGeom>
          <a:ln w="3175" cap="flat" cmpd="sng" algn="ctr">
            <a:solidFill>
              <a:srgbClr val="5488C7"/>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Connecteur droit 10">
            <a:extLst>
              <a:ext uri="{FF2B5EF4-FFF2-40B4-BE49-F238E27FC236}">
                <a16:creationId xmlns:a16="http://schemas.microsoft.com/office/drawing/2014/main" id="{2F938DFF-565C-3C86-803F-43193910FEDF}"/>
              </a:ext>
            </a:extLst>
          </p:cNvPr>
          <p:cNvCxnSpPr>
            <a:cxnSpLocks/>
          </p:cNvCxnSpPr>
          <p:nvPr/>
        </p:nvCxnSpPr>
        <p:spPr>
          <a:xfrm>
            <a:off x="5961529" y="3661273"/>
            <a:ext cx="4919849" cy="0"/>
          </a:xfrm>
          <a:prstGeom prst="line">
            <a:avLst/>
          </a:prstGeom>
          <a:ln w="3175" cap="flat" cmpd="sng" algn="ctr">
            <a:solidFill>
              <a:srgbClr val="5488C7"/>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Connecteur droit 11">
            <a:extLst>
              <a:ext uri="{FF2B5EF4-FFF2-40B4-BE49-F238E27FC236}">
                <a16:creationId xmlns:a16="http://schemas.microsoft.com/office/drawing/2014/main" id="{166E8B6D-1733-6712-74FE-C54F5EC58E94}"/>
              </a:ext>
            </a:extLst>
          </p:cNvPr>
          <p:cNvCxnSpPr>
            <a:cxnSpLocks/>
          </p:cNvCxnSpPr>
          <p:nvPr/>
        </p:nvCxnSpPr>
        <p:spPr>
          <a:xfrm>
            <a:off x="5961529" y="4192184"/>
            <a:ext cx="4919849" cy="0"/>
          </a:xfrm>
          <a:prstGeom prst="line">
            <a:avLst/>
          </a:prstGeom>
          <a:ln w="3175" cap="flat" cmpd="sng" algn="ctr">
            <a:solidFill>
              <a:srgbClr val="5488C7"/>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Espace réservé du texte 2">
            <a:extLst>
              <a:ext uri="{FF2B5EF4-FFF2-40B4-BE49-F238E27FC236}">
                <a16:creationId xmlns:a16="http://schemas.microsoft.com/office/drawing/2014/main" id="{57BD0473-D312-C784-8C43-87BDFC66BC80}"/>
              </a:ext>
            </a:extLst>
          </p:cNvPr>
          <p:cNvSpPr txBox="1">
            <a:spLocks/>
          </p:cNvSpPr>
          <p:nvPr/>
        </p:nvSpPr>
        <p:spPr>
          <a:xfrm>
            <a:off x="10925157" y="2958342"/>
            <a:ext cx="658830" cy="389862"/>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800"/>
              </a:spcBef>
              <a:buFont typeface="Arial" panose="020B0604020202020204" pitchFamily="34" charset="0"/>
              <a:buNone/>
              <a:defRPr sz="1200" b="0" i="0" kern="1200" spc="200" baseline="0">
                <a:solidFill>
                  <a:srgbClr val="5488C7"/>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6.</a:t>
            </a:r>
          </a:p>
        </p:txBody>
      </p:sp>
      <p:sp>
        <p:nvSpPr>
          <p:cNvPr id="9" name="Espace réservé du texte 2">
            <a:extLst>
              <a:ext uri="{FF2B5EF4-FFF2-40B4-BE49-F238E27FC236}">
                <a16:creationId xmlns:a16="http://schemas.microsoft.com/office/drawing/2014/main" id="{42600316-A41F-BB81-0644-BA2149BC5617}"/>
              </a:ext>
            </a:extLst>
          </p:cNvPr>
          <p:cNvSpPr txBox="1">
            <a:spLocks/>
          </p:cNvSpPr>
          <p:nvPr/>
        </p:nvSpPr>
        <p:spPr>
          <a:xfrm>
            <a:off x="10925157" y="3466342"/>
            <a:ext cx="658830" cy="389862"/>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800"/>
              </a:spcBef>
              <a:buFont typeface="Arial" panose="020B0604020202020204" pitchFamily="34" charset="0"/>
              <a:buNone/>
              <a:defRPr sz="1200" b="0" i="0" kern="1200" spc="200" baseline="0">
                <a:solidFill>
                  <a:srgbClr val="5488C7"/>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8.</a:t>
            </a:r>
          </a:p>
        </p:txBody>
      </p:sp>
      <p:sp>
        <p:nvSpPr>
          <p:cNvPr id="13" name="Espace réservé du texte 2">
            <a:extLst>
              <a:ext uri="{FF2B5EF4-FFF2-40B4-BE49-F238E27FC236}">
                <a16:creationId xmlns:a16="http://schemas.microsoft.com/office/drawing/2014/main" id="{DDC4381C-53E6-FFBC-2C7D-5C1AA60CCCA5}"/>
              </a:ext>
            </a:extLst>
          </p:cNvPr>
          <p:cNvSpPr txBox="1">
            <a:spLocks/>
          </p:cNvSpPr>
          <p:nvPr/>
        </p:nvSpPr>
        <p:spPr>
          <a:xfrm>
            <a:off x="10926083" y="3974342"/>
            <a:ext cx="658830" cy="389862"/>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800"/>
              </a:spcBef>
              <a:buFont typeface="Arial" panose="020B0604020202020204" pitchFamily="34" charset="0"/>
              <a:buNone/>
              <a:defRPr sz="1200" b="0" i="0" kern="1200" spc="200" baseline="0">
                <a:solidFill>
                  <a:srgbClr val="5488C7"/>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15.</a:t>
            </a:r>
          </a:p>
        </p:txBody>
      </p:sp>
    </p:spTree>
    <p:extLst>
      <p:ext uri="{BB962C8B-B14F-4D97-AF65-F5344CB8AC3E}">
        <p14:creationId xmlns:p14="http://schemas.microsoft.com/office/powerpoint/2010/main" val="1309513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8225592-D3DF-A6D5-D32D-6B5D2605010E}"/>
              </a:ext>
            </a:extLst>
          </p:cNvPr>
          <p:cNvSpPr>
            <a:spLocks noGrp="1"/>
          </p:cNvSpPr>
          <p:nvPr>
            <p:ph type="body" sz="quarter" idx="10"/>
          </p:nvPr>
        </p:nvSpPr>
        <p:spPr>
          <a:xfrm>
            <a:off x="1794933" y="3483053"/>
            <a:ext cx="9355667" cy="1033462"/>
          </a:xfrm>
        </p:spPr>
        <p:txBody>
          <a:bodyPr>
            <a:normAutofit fontScale="92500" lnSpcReduction="10000"/>
          </a:bodyPr>
          <a:lstStyle/>
          <a:p>
            <a:r>
              <a:rPr lang="fr-FR" sz="4000" b="1" dirty="0"/>
              <a:t>Rappel de la méthodologie d’intervention</a:t>
            </a:r>
          </a:p>
        </p:txBody>
      </p:sp>
      <p:sp>
        <p:nvSpPr>
          <p:cNvPr id="3" name="Espace réservé du texte 2">
            <a:extLst>
              <a:ext uri="{FF2B5EF4-FFF2-40B4-BE49-F238E27FC236}">
                <a16:creationId xmlns:a16="http://schemas.microsoft.com/office/drawing/2014/main" id="{38AD5F1E-DAB8-DC99-DB34-38C220AA280C}"/>
              </a:ext>
            </a:extLst>
          </p:cNvPr>
          <p:cNvSpPr>
            <a:spLocks noGrp="1"/>
          </p:cNvSpPr>
          <p:nvPr>
            <p:ph type="body" sz="quarter" idx="12"/>
          </p:nvPr>
        </p:nvSpPr>
        <p:spPr/>
        <p:txBody>
          <a:bodyPr>
            <a:normAutofit fontScale="92500" lnSpcReduction="10000"/>
          </a:bodyPr>
          <a:lstStyle/>
          <a:p>
            <a:r>
              <a:rPr lang="fr-FR"/>
              <a:t>1.</a:t>
            </a:r>
          </a:p>
        </p:txBody>
      </p:sp>
    </p:spTree>
    <p:extLst>
      <p:ext uri="{BB962C8B-B14F-4D97-AF65-F5344CB8AC3E}">
        <p14:creationId xmlns:p14="http://schemas.microsoft.com/office/powerpoint/2010/main" val="1126682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9A99E-47E3-61E9-3D22-C22EBD6D26C9}"/>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BB92255-D249-27E9-D2D1-06C7D22CDE10}"/>
              </a:ext>
            </a:extLst>
          </p:cNvPr>
          <p:cNvSpPr>
            <a:spLocks noGrp="1"/>
          </p:cNvSpPr>
          <p:nvPr>
            <p:ph type="body" sz="quarter" idx="18"/>
          </p:nvPr>
        </p:nvSpPr>
        <p:spPr>
          <a:xfrm>
            <a:off x="776751" y="389467"/>
            <a:ext cx="10290642" cy="619847"/>
          </a:xfrm>
        </p:spPr>
        <p:txBody>
          <a:bodyPr/>
          <a:lstStyle/>
          <a:p>
            <a:r>
              <a:rPr lang="fr-FR" dirty="0"/>
              <a:t>Objectifs de la réunion</a:t>
            </a:r>
          </a:p>
        </p:txBody>
      </p:sp>
      <p:sp>
        <p:nvSpPr>
          <p:cNvPr id="9" name="Espace réservé du texte 2">
            <a:extLst>
              <a:ext uri="{FF2B5EF4-FFF2-40B4-BE49-F238E27FC236}">
                <a16:creationId xmlns:a16="http://schemas.microsoft.com/office/drawing/2014/main" id="{506C54D4-FF9E-F96D-E652-37E213649364}"/>
              </a:ext>
            </a:extLst>
          </p:cNvPr>
          <p:cNvSpPr>
            <a:spLocks noGrp="1"/>
          </p:cNvSpPr>
          <p:nvPr>
            <p:ph type="body" sz="quarter" idx="24"/>
          </p:nvPr>
        </p:nvSpPr>
        <p:spPr>
          <a:xfrm>
            <a:off x="555855" y="1560111"/>
            <a:ext cx="11375412" cy="4411032"/>
          </a:xfrm>
        </p:spPr>
        <p:txBody>
          <a:bodyPr>
            <a:noAutofit/>
          </a:bodyPr>
          <a:lstStyle/>
          <a:p>
            <a:pPr marL="285750" indent="-285750" algn="just">
              <a:buFont typeface="Wingdings" panose="05000000000000000000" pitchFamily="2" charset="2"/>
              <a:buChar char="§"/>
            </a:pPr>
            <a:r>
              <a:rPr lang="fr-FR" sz="2000" b="1" dirty="0"/>
              <a:t>Avoir le retour de l’OMECA sur le rapport final </a:t>
            </a:r>
          </a:p>
          <a:p>
            <a:pPr marL="285750" indent="-285750" algn="just">
              <a:buFont typeface="Wingdings" panose="05000000000000000000" pitchFamily="2" charset="2"/>
              <a:buChar char="§"/>
            </a:pPr>
            <a:endParaRPr lang="fr-FR" sz="2000" b="1" dirty="0"/>
          </a:p>
          <a:p>
            <a:pPr marL="285750" indent="-285750" algn="just">
              <a:buFont typeface="Wingdings" panose="05000000000000000000" pitchFamily="2" charset="2"/>
              <a:buChar char="§"/>
            </a:pPr>
            <a:r>
              <a:rPr lang="fr-FR" sz="2000" b="1" dirty="0"/>
              <a:t>Finaliser le plan d’actions</a:t>
            </a:r>
          </a:p>
        </p:txBody>
      </p:sp>
      <p:sp>
        <p:nvSpPr>
          <p:cNvPr id="3" name="Espace réservé du numéro de diapositive 2">
            <a:extLst>
              <a:ext uri="{FF2B5EF4-FFF2-40B4-BE49-F238E27FC236}">
                <a16:creationId xmlns:a16="http://schemas.microsoft.com/office/drawing/2014/main" id="{9F474913-9532-3C42-93A8-7C8D4B524A58}"/>
              </a:ext>
            </a:extLst>
          </p:cNvPr>
          <p:cNvSpPr>
            <a:spLocks noGrp="1"/>
          </p:cNvSpPr>
          <p:nvPr>
            <p:ph type="sldNum" sz="quarter" idx="27"/>
          </p:nvPr>
        </p:nvSpPr>
        <p:spPr/>
        <p:txBody>
          <a:bodyPr/>
          <a:lstStyle/>
          <a:p>
            <a:fld id="{209DEF0E-62F5-D748-9031-362336B3810A}" type="slidenum">
              <a:rPr lang="fr-FR" smtClean="0"/>
              <a:pPr/>
              <a:t>4</a:t>
            </a:fld>
            <a:endParaRPr lang="fr-FR"/>
          </a:p>
        </p:txBody>
      </p:sp>
    </p:spTree>
    <p:extLst>
      <p:ext uri="{BB962C8B-B14F-4D97-AF65-F5344CB8AC3E}">
        <p14:creationId xmlns:p14="http://schemas.microsoft.com/office/powerpoint/2010/main" val="247210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0B641-3BBD-BF7E-025B-A3B9B9E17C3B}"/>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9B893B5-2103-6722-0D12-6AC8DB6F2854}"/>
              </a:ext>
            </a:extLst>
          </p:cNvPr>
          <p:cNvSpPr>
            <a:spLocks noGrp="1"/>
          </p:cNvSpPr>
          <p:nvPr>
            <p:ph type="body" sz="quarter" idx="18"/>
          </p:nvPr>
        </p:nvSpPr>
        <p:spPr>
          <a:xfrm>
            <a:off x="776751" y="480386"/>
            <a:ext cx="7129576" cy="379412"/>
          </a:xfrm>
        </p:spPr>
        <p:txBody>
          <a:bodyPr/>
          <a:lstStyle/>
          <a:p>
            <a:r>
              <a:rPr lang="fr-FR" dirty="0"/>
              <a:t>Schéma d’ensemble de la mission</a:t>
            </a:r>
          </a:p>
          <a:p>
            <a:endParaRPr lang="fr-FR" dirty="0"/>
          </a:p>
          <a:p>
            <a:endParaRPr lang="fr-FR" dirty="0"/>
          </a:p>
        </p:txBody>
      </p:sp>
      <p:sp>
        <p:nvSpPr>
          <p:cNvPr id="7" name="Espace réservé du numéro de diapositive 6">
            <a:extLst>
              <a:ext uri="{FF2B5EF4-FFF2-40B4-BE49-F238E27FC236}">
                <a16:creationId xmlns:a16="http://schemas.microsoft.com/office/drawing/2014/main" id="{F0C04E66-9CE5-E61C-5C79-5D82D17B4C91}"/>
              </a:ext>
            </a:extLst>
          </p:cNvPr>
          <p:cNvSpPr>
            <a:spLocks noGrp="1"/>
          </p:cNvSpPr>
          <p:nvPr>
            <p:ph type="sldNum" sz="quarter" idx="27"/>
          </p:nvPr>
        </p:nvSpPr>
        <p:spPr/>
        <p:txBody>
          <a:bodyPr/>
          <a:lstStyle/>
          <a:p>
            <a:fld id="{209DEF0E-62F5-D748-9031-362336B3810A}" type="slidenum">
              <a:rPr lang="fr-FR" smtClean="0"/>
              <a:pPr/>
              <a:t>5</a:t>
            </a:fld>
            <a:endParaRPr lang="fr-FR"/>
          </a:p>
        </p:txBody>
      </p:sp>
      <p:grpSp>
        <p:nvGrpSpPr>
          <p:cNvPr id="3" name="Groupe 2">
            <a:extLst>
              <a:ext uri="{FF2B5EF4-FFF2-40B4-BE49-F238E27FC236}">
                <a16:creationId xmlns:a16="http://schemas.microsoft.com/office/drawing/2014/main" id="{380BE01E-0756-3E84-6747-57E32E74757B}"/>
              </a:ext>
            </a:extLst>
          </p:cNvPr>
          <p:cNvGrpSpPr/>
          <p:nvPr/>
        </p:nvGrpSpPr>
        <p:grpSpPr>
          <a:xfrm>
            <a:off x="776751" y="1997698"/>
            <a:ext cx="11104992" cy="2601489"/>
            <a:chOff x="125220" y="2573371"/>
            <a:chExt cx="11057581" cy="978152"/>
          </a:xfrm>
        </p:grpSpPr>
        <p:sp>
          <p:nvSpPr>
            <p:cNvPr id="4" name="Forme libre : forme 3">
              <a:extLst>
                <a:ext uri="{FF2B5EF4-FFF2-40B4-BE49-F238E27FC236}">
                  <a16:creationId xmlns:a16="http://schemas.microsoft.com/office/drawing/2014/main" id="{AFE1E925-5ACA-1F24-E579-B8E1445BA64D}"/>
                </a:ext>
              </a:extLst>
            </p:cNvPr>
            <p:cNvSpPr/>
            <p:nvPr/>
          </p:nvSpPr>
          <p:spPr>
            <a:xfrm>
              <a:off x="125220" y="2750575"/>
              <a:ext cx="1420032" cy="456048"/>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1">
                <a:lumMod val="60000"/>
                <a:lumOff val="40000"/>
              </a:schemeClr>
            </a:solidFill>
            <a:ln>
              <a:solidFill>
                <a:schemeClr val="tx1"/>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solidFill>
                    <a:schemeClr val="bg1">
                      <a:lumMod val="95000"/>
                    </a:schemeClr>
                  </a:solidFill>
                  <a:latin typeface="+mj-lt"/>
                  <a:ea typeface="Calibri" panose="020F0502020204030204" pitchFamily="34" charset="0"/>
                  <a:cs typeface="Times New Roman" panose="02020603050405020304" pitchFamily="18" charset="0"/>
                </a:rPr>
                <a:t>Analyse documentaire et revue de littérature sur l’égalité pro.</a:t>
              </a:r>
              <a:endParaRPr lang="fr-FR" sz="1400" dirty="0">
                <a:solidFill>
                  <a:schemeClr val="bg1">
                    <a:lumMod val="95000"/>
                  </a:schemeClr>
                </a:solidFill>
                <a:latin typeface="+mj-lt"/>
              </a:endParaRPr>
            </a:p>
          </p:txBody>
        </p:sp>
        <p:sp>
          <p:nvSpPr>
            <p:cNvPr id="6" name="Forme libre : forme 5">
              <a:extLst>
                <a:ext uri="{FF2B5EF4-FFF2-40B4-BE49-F238E27FC236}">
                  <a16:creationId xmlns:a16="http://schemas.microsoft.com/office/drawing/2014/main" id="{2C3860E9-5D54-9846-B91D-77910C676BE3}"/>
                </a:ext>
              </a:extLst>
            </p:cNvPr>
            <p:cNvSpPr/>
            <p:nvPr/>
          </p:nvSpPr>
          <p:spPr>
            <a:xfrm>
              <a:off x="1628217" y="2750575"/>
              <a:ext cx="1363587" cy="456048"/>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1">
                <a:lumMod val="60000"/>
                <a:lumOff val="40000"/>
              </a:schemeClr>
            </a:solidFill>
            <a:ln>
              <a:solidFill>
                <a:schemeClr val="tx1"/>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solidFill>
                    <a:schemeClr val="bg1">
                      <a:lumMod val="95000"/>
                    </a:schemeClr>
                  </a:solidFill>
                  <a:latin typeface="+mj-lt"/>
                  <a:ea typeface="Calibri" panose="020F0502020204030204" pitchFamily="34" charset="0"/>
                  <a:cs typeface="Times New Roman" panose="02020603050405020304" pitchFamily="18" charset="0"/>
                </a:rPr>
                <a:t>Exploitation de la statistique publique</a:t>
              </a:r>
              <a:endParaRPr lang="fr-FR" sz="1400" dirty="0">
                <a:solidFill>
                  <a:schemeClr val="bg1">
                    <a:lumMod val="95000"/>
                  </a:schemeClr>
                </a:solidFill>
                <a:latin typeface="+mj-lt"/>
              </a:endParaRPr>
            </a:p>
          </p:txBody>
        </p:sp>
        <p:sp>
          <p:nvSpPr>
            <p:cNvPr id="10" name="Forme libre : forme 9">
              <a:extLst>
                <a:ext uri="{FF2B5EF4-FFF2-40B4-BE49-F238E27FC236}">
                  <a16:creationId xmlns:a16="http://schemas.microsoft.com/office/drawing/2014/main" id="{5A0F8F91-89B5-72EF-C4BC-34783283C049}"/>
                </a:ext>
              </a:extLst>
            </p:cNvPr>
            <p:cNvSpPr/>
            <p:nvPr/>
          </p:nvSpPr>
          <p:spPr>
            <a:xfrm>
              <a:off x="3114766" y="2669961"/>
              <a:ext cx="2077520" cy="267095"/>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1">
                <a:lumMod val="60000"/>
                <a:lumOff val="40000"/>
              </a:schemeClr>
            </a:solidFill>
            <a:ln>
              <a:solidFill>
                <a:schemeClr val="tx1"/>
              </a:solid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solidFill>
                    <a:schemeClr val="bg1">
                      <a:lumMod val="95000"/>
                    </a:schemeClr>
                  </a:solidFill>
                  <a:latin typeface="+mj-lt"/>
                  <a:ea typeface="Calibri" panose="020F0502020204030204" pitchFamily="34" charset="0"/>
                  <a:cs typeface="Times New Roman" panose="02020603050405020304" pitchFamily="18" charset="0"/>
                </a:rPr>
                <a:t>Enquête téléphonique sur l’égalité pro auprès de 300 RH de la branche</a:t>
              </a:r>
              <a:endParaRPr lang="fr-FR" sz="1400" b="1" dirty="0">
                <a:solidFill>
                  <a:schemeClr val="bg1">
                    <a:lumMod val="95000"/>
                  </a:schemeClr>
                </a:solidFill>
                <a:latin typeface="+mj-lt"/>
              </a:endParaRPr>
            </a:p>
          </p:txBody>
        </p:sp>
        <p:sp>
          <p:nvSpPr>
            <p:cNvPr id="12" name="Forme libre : forme 11">
              <a:extLst>
                <a:ext uri="{FF2B5EF4-FFF2-40B4-BE49-F238E27FC236}">
                  <a16:creationId xmlns:a16="http://schemas.microsoft.com/office/drawing/2014/main" id="{F5B1AE06-0116-07D2-9A4C-A237904787E9}"/>
                </a:ext>
              </a:extLst>
            </p:cNvPr>
            <p:cNvSpPr/>
            <p:nvPr/>
          </p:nvSpPr>
          <p:spPr>
            <a:xfrm>
              <a:off x="3114766" y="3072981"/>
              <a:ext cx="2129050" cy="353107"/>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1">
                <a:lumMod val="60000"/>
                <a:lumOff val="40000"/>
              </a:schemeClr>
            </a:solidFill>
            <a:ln>
              <a:solidFill>
                <a:schemeClr val="tx1"/>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latin typeface="+mj-lt"/>
                </a:rPr>
                <a:t>Entretiens auprès d’entreprises, salariés et représentants du personnel (x11)</a:t>
              </a:r>
            </a:p>
          </p:txBody>
        </p:sp>
        <p:sp>
          <p:nvSpPr>
            <p:cNvPr id="14" name="Forme libre : forme 13">
              <a:extLst>
                <a:ext uri="{FF2B5EF4-FFF2-40B4-BE49-F238E27FC236}">
                  <a16:creationId xmlns:a16="http://schemas.microsoft.com/office/drawing/2014/main" id="{B16E0AAD-950B-BAE0-5700-5B1CF45A7E2D}"/>
                </a:ext>
              </a:extLst>
            </p:cNvPr>
            <p:cNvSpPr/>
            <p:nvPr/>
          </p:nvSpPr>
          <p:spPr>
            <a:xfrm>
              <a:off x="7565922" y="2573371"/>
              <a:ext cx="1927778" cy="456048"/>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1">
                <a:lumMod val="60000"/>
                <a:lumOff val="40000"/>
              </a:schemeClr>
            </a:solidFill>
            <a:ln>
              <a:solidFill>
                <a:schemeClr val="tx1"/>
              </a:solidFill>
            </a:ln>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latin typeface="+mj-lt"/>
                </a:rPr>
                <a:t>Finalisation de l’analyse des accords de branche sur l’égalité pro </a:t>
              </a:r>
            </a:p>
          </p:txBody>
        </p:sp>
        <p:sp>
          <p:nvSpPr>
            <p:cNvPr id="16" name="Forme libre : forme 15">
              <a:extLst>
                <a:ext uri="{FF2B5EF4-FFF2-40B4-BE49-F238E27FC236}">
                  <a16:creationId xmlns:a16="http://schemas.microsoft.com/office/drawing/2014/main" id="{D2BBAFD5-68E7-7065-9FCF-444EBDFD5F02}"/>
                </a:ext>
              </a:extLst>
            </p:cNvPr>
            <p:cNvSpPr/>
            <p:nvPr/>
          </p:nvSpPr>
          <p:spPr>
            <a:xfrm>
              <a:off x="9582691" y="2579873"/>
              <a:ext cx="1600110" cy="971650"/>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1">
                <a:lumMod val="60000"/>
                <a:lumOff val="40000"/>
              </a:schemeClr>
            </a:solidFill>
            <a:ln>
              <a:solidFill>
                <a:schemeClr val="tx1"/>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latin typeface="+mj-lt"/>
                </a:rPr>
                <a:t>Rédaction du rapport final de l’étude incluant l’identification d’indicateurs pour la renégociation de l’accord de branche sur l’égalité pro ; un plan d’actions pour promouvoir l’inclusion dans la branche</a:t>
              </a:r>
            </a:p>
          </p:txBody>
        </p:sp>
      </p:grpSp>
      <p:sp>
        <p:nvSpPr>
          <p:cNvPr id="20" name="Forme libre : forme 19">
            <a:extLst>
              <a:ext uri="{FF2B5EF4-FFF2-40B4-BE49-F238E27FC236}">
                <a16:creationId xmlns:a16="http://schemas.microsoft.com/office/drawing/2014/main" id="{78B1B772-D193-7388-22F7-B216652D676F}"/>
              </a:ext>
            </a:extLst>
          </p:cNvPr>
          <p:cNvSpPr/>
          <p:nvPr/>
        </p:nvSpPr>
        <p:spPr>
          <a:xfrm>
            <a:off x="776751" y="1367626"/>
            <a:ext cx="2878979" cy="569609"/>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1">
              <a:lumMod val="75000"/>
            </a:schemeClr>
          </a:solidFill>
          <a:ln>
            <a:solidFill>
              <a:schemeClr val="tx1"/>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solidFill>
                  <a:schemeClr val="bg1">
                    <a:lumMod val="95000"/>
                  </a:schemeClr>
                </a:solidFill>
                <a:latin typeface="+mj-lt"/>
                <a:ea typeface="Calibri" panose="020F0502020204030204" pitchFamily="34" charset="0"/>
                <a:cs typeface="Times New Roman" panose="02020603050405020304" pitchFamily="18" charset="0"/>
              </a:rPr>
              <a:t>Phase 1 : Lancement et cadrage de l’étude</a:t>
            </a:r>
            <a:endParaRPr lang="fr-FR" sz="1400" dirty="0">
              <a:solidFill>
                <a:schemeClr val="bg1">
                  <a:lumMod val="95000"/>
                </a:schemeClr>
              </a:solidFill>
              <a:latin typeface="+mj-lt"/>
            </a:endParaRPr>
          </a:p>
        </p:txBody>
      </p:sp>
      <p:sp>
        <p:nvSpPr>
          <p:cNvPr id="21" name="Forme libre : forme 20">
            <a:extLst>
              <a:ext uri="{FF2B5EF4-FFF2-40B4-BE49-F238E27FC236}">
                <a16:creationId xmlns:a16="http://schemas.microsoft.com/office/drawing/2014/main" id="{CF62B161-46C0-6D11-A83B-561403F0FC85}"/>
              </a:ext>
            </a:extLst>
          </p:cNvPr>
          <p:cNvSpPr/>
          <p:nvPr/>
        </p:nvSpPr>
        <p:spPr>
          <a:xfrm>
            <a:off x="3776133" y="1367626"/>
            <a:ext cx="4281791" cy="569609"/>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1">
              <a:lumMod val="75000"/>
            </a:schemeClr>
          </a:solidFill>
          <a:ln>
            <a:solidFill>
              <a:schemeClr val="tx1"/>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solidFill>
                  <a:schemeClr val="bg1">
                    <a:lumMod val="95000"/>
                  </a:schemeClr>
                </a:solidFill>
                <a:latin typeface="+mj-lt"/>
                <a:ea typeface="Calibri" panose="020F0502020204030204" pitchFamily="34" charset="0"/>
                <a:cs typeface="Times New Roman" panose="02020603050405020304" pitchFamily="18" charset="0"/>
              </a:rPr>
              <a:t>Phase 2 : Conduite des investigations</a:t>
            </a:r>
            <a:endParaRPr lang="fr-FR" sz="1400" dirty="0">
              <a:solidFill>
                <a:schemeClr val="bg1">
                  <a:lumMod val="95000"/>
                </a:schemeClr>
              </a:solidFill>
              <a:latin typeface="+mj-lt"/>
            </a:endParaRPr>
          </a:p>
        </p:txBody>
      </p:sp>
      <p:sp>
        <p:nvSpPr>
          <p:cNvPr id="22" name="Forme libre : forme 21">
            <a:extLst>
              <a:ext uri="{FF2B5EF4-FFF2-40B4-BE49-F238E27FC236}">
                <a16:creationId xmlns:a16="http://schemas.microsoft.com/office/drawing/2014/main" id="{9F343A62-80A6-9B38-8295-FA5F8C8F69CF}"/>
              </a:ext>
            </a:extLst>
          </p:cNvPr>
          <p:cNvSpPr/>
          <p:nvPr/>
        </p:nvSpPr>
        <p:spPr>
          <a:xfrm>
            <a:off x="8246533" y="1376855"/>
            <a:ext cx="3635212" cy="569609"/>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1">
              <a:lumMod val="75000"/>
            </a:schemeClr>
          </a:solidFill>
          <a:ln>
            <a:solidFill>
              <a:schemeClr val="tx1"/>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solidFill>
                  <a:schemeClr val="bg1">
                    <a:lumMod val="95000"/>
                  </a:schemeClr>
                </a:solidFill>
                <a:latin typeface="+mj-lt"/>
                <a:ea typeface="Calibri" panose="020F0502020204030204" pitchFamily="34" charset="0"/>
                <a:cs typeface="Times New Roman" panose="02020603050405020304" pitchFamily="18" charset="0"/>
              </a:rPr>
              <a:t>Phase 3 : Elaboration du rapport final et du plan d’actions</a:t>
            </a:r>
            <a:endParaRPr lang="fr-FR" sz="1400" dirty="0">
              <a:solidFill>
                <a:schemeClr val="bg1">
                  <a:lumMod val="95000"/>
                </a:schemeClr>
              </a:solidFill>
              <a:latin typeface="+mj-lt"/>
            </a:endParaRPr>
          </a:p>
        </p:txBody>
      </p:sp>
      <p:sp>
        <p:nvSpPr>
          <p:cNvPr id="24" name="Forme libre : forme 23">
            <a:extLst>
              <a:ext uri="{FF2B5EF4-FFF2-40B4-BE49-F238E27FC236}">
                <a16:creationId xmlns:a16="http://schemas.microsoft.com/office/drawing/2014/main" id="{27590FFF-9772-C920-02AE-9B96F6A9D33C}"/>
              </a:ext>
            </a:extLst>
          </p:cNvPr>
          <p:cNvSpPr/>
          <p:nvPr/>
        </p:nvSpPr>
        <p:spPr>
          <a:xfrm>
            <a:off x="5980757" y="3330699"/>
            <a:ext cx="2056889" cy="943716"/>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1">
              <a:lumMod val="60000"/>
              <a:lumOff val="40000"/>
            </a:schemeClr>
          </a:solidFill>
          <a:ln>
            <a:solidFill>
              <a:schemeClr val="tx1"/>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latin typeface="+mj-lt"/>
              </a:rPr>
              <a:t>Entretiens complémentaires auprès de collaborateurs Atlas (x3) et de CFA (x1)</a:t>
            </a:r>
          </a:p>
        </p:txBody>
      </p:sp>
      <p:sp>
        <p:nvSpPr>
          <p:cNvPr id="25" name="Forme libre : forme 24">
            <a:extLst>
              <a:ext uri="{FF2B5EF4-FFF2-40B4-BE49-F238E27FC236}">
                <a16:creationId xmlns:a16="http://schemas.microsoft.com/office/drawing/2014/main" id="{199EAE6E-A5D9-B672-33D0-952FDE1B05DB}"/>
              </a:ext>
            </a:extLst>
          </p:cNvPr>
          <p:cNvSpPr/>
          <p:nvPr/>
        </p:nvSpPr>
        <p:spPr>
          <a:xfrm>
            <a:off x="5917292" y="2269473"/>
            <a:ext cx="2137120" cy="695479"/>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1">
              <a:lumMod val="60000"/>
              <a:lumOff val="40000"/>
            </a:schemeClr>
          </a:solidFill>
          <a:ln>
            <a:solidFill>
              <a:schemeClr val="tx1"/>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latin typeface="+mj-lt"/>
              </a:rPr>
              <a:t>Enquête en ligne sur le handicap auprès des entreprises de la branche </a:t>
            </a:r>
          </a:p>
        </p:txBody>
      </p:sp>
      <p:sp>
        <p:nvSpPr>
          <p:cNvPr id="26" name="Forme libre : forme 25">
            <a:extLst>
              <a:ext uri="{FF2B5EF4-FFF2-40B4-BE49-F238E27FC236}">
                <a16:creationId xmlns:a16="http://schemas.microsoft.com/office/drawing/2014/main" id="{9B3AA019-FCB6-4073-1CCB-6E3015BBC4CB}"/>
              </a:ext>
            </a:extLst>
          </p:cNvPr>
          <p:cNvSpPr/>
          <p:nvPr/>
        </p:nvSpPr>
        <p:spPr>
          <a:xfrm>
            <a:off x="3779113" y="4621736"/>
            <a:ext cx="2196877" cy="807802"/>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1">
              <a:lumMod val="60000"/>
              <a:lumOff val="40000"/>
            </a:schemeClr>
          </a:solidFill>
          <a:ln>
            <a:solidFill>
              <a:schemeClr val="tx1"/>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latin typeface="+mj-lt"/>
              </a:rPr>
              <a:t>Analyse d’accords d’entreprise sur l’égalité pro ou le handicap (x24)</a:t>
            </a:r>
          </a:p>
        </p:txBody>
      </p:sp>
      <p:sp>
        <p:nvSpPr>
          <p:cNvPr id="27" name="Forme libre : forme 26">
            <a:extLst>
              <a:ext uri="{FF2B5EF4-FFF2-40B4-BE49-F238E27FC236}">
                <a16:creationId xmlns:a16="http://schemas.microsoft.com/office/drawing/2014/main" id="{469F3CC7-64D0-0A78-0FB3-326E069F989D}"/>
              </a:ext>
            </a:extLst>
          </p:cNvPr>
          <p:cNvSpPr/>
          <p:nvPr/>
        </p:nvSpPr>
        <p:spPr>
          <a:xfrm>
            <a:off x="6065364" y="4617561"/>
            <a:ext cx="1959622" cy="816153"/>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1">
              <a:lumMod val="60000"/>
              <a:lumOff val="40000"/>
            </a:schemeClr>
          </a:solidFill>
          <a:ln>
            <a:solidFill>
              <a:schemeClr val="tx1"/>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latin typeface="+mj-lt"/>
              </a:rPr>
              <a:t>Analyse d’accords de branche sur l’égalité pro  (x5)</a:t>
            </a:r>
          </a:p>
        </p:txBody>
      </p:sp>
      <p:sp>
        <p:nvSpPr>
          <p:cNvPr id="29" name="Forme libre : forme 28">
            <a:extLst>
              <a:ext uri="{FF2B5EF4-FFF2-40B4-BE49-F238E27FC236}">
                <a16:creationId xmlns:a16="http://schemas.microsoft.com/office/drawing/2014/main" id="{BBDFDF09-C673-995F-BE06-992B10F804DA}"/>
              </a:ext>
            </a:extLst>
          </p:cNvPr>
          <p:cNvSpPr/>
          <p:nvPr/>
        </p:nvSpPr>
        <p:spPr>
          <a:xfrm>
            <a:off x="3772621" y="1976393"/>
            <a:ext cx="4281791" cy="232991"/>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rgbClr val="0070C0"/>
          </a:solidFill>
          <a:ln>
            <a:solidFill>
              <a:schemeClr val="tx1"/>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solidFill>
                  <a:schemeClr val="bg1">
                    <a:lumMod val="95000"/>
                  </a:schemeClr>
                </a:solidFill>
                <a:latin typeface="+mj-lt"/>
                <a:ea typeface="Calibri" panose="020F0502020204030204" pitchFamily="34" charset="0"/>
                <a:cs typeface="Times New Roman" panose="02020603050405020304" pitchFamily="18" charset="0"/>
              </a:rPr>
              <a:t>Investigations quantitatives</a:t>
            </a:r>
            <a:endParaRPr lang="fr-FR" sz="1400" dirty="0">
              <a:solidFill>
                <a:schemeClr val="bg1">
                  <a:lumMod val="95000"/>
                </a:schemeClr>
              </a:solidFill>
              <a:latin typeface="+mj-lt"/>
            </a:endParaRPr>
          </a:p>
        </p:txBody>
      </p:sp>
      <p:sp>
        <p:nvSpPr>
          <p:cNvPr id="30" name="Forme libre : forme 29">
            <a:extLst>
              <a:ext uri="{FF2B5EF4-FFF2-40B4-BE49-F238E27FC236}">
                <a16:creationId xmlns:a16="http://schemas.microsoft.com/office/drawing/2014/main" id="{E79BB557-8860-6E87-9C0A-06FA14D0DA42}"/>
              </a:ext>
            </a:extLst>
          </p:cNvPr>
          <p:cNvSpPr/>
          <p:nvPr/>
        </p:nvSpPr>
        <p:spPr>
          <a:xfrm>
            <a:off x="3772621" y="3017228"/>
            <a:ext cx="4274886" cy="261196"/>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rgbClr val="0070C0"/>
          </a:solidFill>
          <a:ln>
            <a:solidFill>
              <a:schemeClr val="tx1"/>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solidFill>
                  <a:schemeClr val="bg1">
                    <a:lumMod val="95000"/>
                  </a:schemeClr>
                </a:solidFill>
                <a:latin typeface="+mj-lt"/>
                <a:ea typeface="Calibri" panose="020F0502020204030204" pitchFamily="34" charset="0"/>
                <a:cs typeface="Times New Roman" panose="02020603050405020304" pitchFamily="18" charset="0"/>
              </a:rPr>
              <a:t>Investigations qualitatives</a:t>
            </a:r>
            <a:endParaRPr lang="fr-FR" sz="1400" dirty="0">
              <a:solidFill>
                <a:schemeClr val="bg1">
                  <a:lumMod val="95000"/>
                </a:schemeClr>
              </a:solidFill>
              <a:latin typeface="+mj-lt"/>
            </a:endParaRPr>
          </a:p>
        </p:txBody>
      </p:sp>
      <p:sp>
        <p:nvSpPr>
          <p:cNvPr id="31" name="Forme libre : forme 30">
            <a:extLst>
              <a:ext uri="{FF2B5EF4-FFF2-40B4-BE49-F238E27FC236}">
                <a16:creationId xmlns:a16="http://schemas.microsoft.com/office/drawing/2014/main" id="{7B0D95FC-7BC2-7299-26EC-985C47311541}"/>
              </a:ext>
            </a:extLst>
          </p:cNvPr>
          <p:cNvSpPr/>
          <p:nvPr/>
        </p:nvSpPr>
        <p:spPr>
          <a:xfrm>
            <a:off x="3772620" y="4320638"/>
            <a:ext cx="4256365" cy="250700"/>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rgbClr val="0070C0"/>
          </a:solidFill>
          <a:ln>
            <a:solidFill>
              <a:schemeClr val="tx1"/>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solidFill>
                  <a:schemeClr val="bg1">
                    <a:lumMod val="95000"/>
                  </a:schemeClr>
                </a:solidFill>
                <a:latin typeface="+mj-lt"/>
                <a:ea typeface="Calibri" panose="020F0502020204030204" pitchFamily="34" charset="0"/>
                <a:cs typeface="Times New Roman" panose="02020603050405020304" pitchFamily="18" charset="0"/>
              </a:rPr>
              <a:t>Analyse d’accords</a:t>
            </a:r>
            <a:endParaRPr lang="fr-FR" sz="1400" dirty="0">
              <a:solidFill>
                <a:schemeClr val="bg1">
                  <a:lumMod val="95000"/>
                </a:schemeClr>
              </a:solidFill>
              <a:latin typeface="+mj-lt"/>
            </a:endParaRPr>
          </a:p>
        </p:txBody>
      </p:sp>
      <p:sp>
        <p:nvSpPr>
          <p:cNvPr id="32" name="Forme libre : forme 31">
            <a:extLst>
              <a:ext uri="{FF2B5EF4-FFF2-40B4-BE49-F238E27FC236}">
                <a16:creationId xmlns:a16="http://schemas.microsoft.com/office/drawing/2014/main" id="{6DAAA3B2-C98A-E531-EA80-34571E308630}"/>
              </a:ext>
            </a:extLst>
          </p:cNvPr>
          <p:cNvSpPr/>
          <p:nvPr/>
        </p:nvSpPr>
        <p:spPr>
          <a:xfrm>
            <a:off x="8246529" y="4753112"/>
            <a:ext cx="3635212" cy="659624"/>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2">
              <a:lumMod val="60000"/>
              <a:lumOff val="40000"/>
            </a:schemeClr>
          </a:solidFill>
          <a:ln>
            <a:solidFill>
              <a:schemeClr val="tx1"/>
            </a:solidFill>
          </a:ln>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latin typeface="+mj-lt"/>
              </a:rPr>
              <a:t>Elaboration des synthèses « Les Essentiels » et « A retenir »</a:t>
            </a:r>
          </a:p>
        </p:txBody>
      </p:sp>
      <p:sp>
        <p:nvSpPr>
          <p:cNvPr id="5" name="Forme libre : forme 4">
            <a:extLst>
              <a:ext uri="{FF2B5EF4-FFF2-40B4-BE49-F238E27FC236}">
                <a16:creationId xmlns:a16="http://schemas.microsoft.com/office/drawing/2014/main" id="{DB05F625-B841-1078-A36B-35465BDB11DD}"/>
              </a:ext>
            </a:extLst>
          </p:cNvPr>
          <p:cNvSpPr/>
          <p:nvPr/>
        </p:nvSpPr>
        <p:spPr>
          <a:xfrm>
            <a:off x="8246529" y="3271494"/>
            <a:ext cx="1948013" cy="1327693"/>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2">
              <a:lumMod val="60000"/>
              <a:lumOff val="40000"/>
            </a:schemeClr>
          </a:solidFill>
          <a:ln>
            <a:solidFill>
              <a:schemeClr val="tx1"/>
            </a:solidFill>
          </a:ln>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latin typeface="+mj-lt"/>
              </a:rPr>
              <a:t>Séance de travail avec les membres du COPIL sur les pistes d’action à privilégier lors du copil final</a:t>
            </a:r>
          </a:p>
        </p:txBody>
      </p:sp>
      <p:sp>
        <p:nvSpPr>
          <p:cNvPr id="8" name="Forme libre : forme 7">
            <a:extLst>
              <a:ext uri="{FF2B5EF4-FFF2-40B4-BE49-F238E27FC236}">
                <a16:creationId xmlns:a16="http://schemas.microsoft.com/office/drawing/2014/main" id="{18ED6DE4-0101-47A1-E57E-71816065B9C9}"/>
              </a:ext>
            </a:extLst>
          </p:cNvPr>
          <p:cNvSpPr/>
          <p:nvPr/>
        </p:nvSpPr>
        <p:spPr>
          <a:xfrm>
            <a:off x="770156" y="2080456"/>
            <a:ext cx="2878978" cy="298677"/>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1">
              <a:lumMod val="60000"/>
              <a:lumOff val="40000"/>
            </a:schemeClr>
          </a:solidFill>
          <a:ln>
            <a:solidFill>
              <a:schemeClr val="tx1"/>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solidFill>
                  <a:schemeClr val="bg1">
                    <a:lumMod val="95000"/>
                  </a:schemeClr>
                </a:solidFill>
                <a:latin typeface="+mj-lt"/>
                <a:ea typeface="Calibri" panose="020F0502020204030204" pitchFamily="34" charset="0"/>
                <a:cs typeface="Times New Roman" panose="02020603050405020304" pitchFamily="18" charset="0"/>
              </a:rPr>
              <a:t>Copil de lancement</a:t>
            </a:r>
            <a:endParaRPr lang="fr-FR" sz="1400" dirty="0">
              <a:solidFill>
                <a:schemeClr val="bg1">
                  <a:lumMod val="95000"/>
                </a:schemeClr>
              </a:solidFill>
              <a:latin typeface="+mj-lt"/>
            </a:endParaRPr>
          </a:p>
        </p:txBody>
      </p:sp>
      <p:sp>
        <p:nvSpPr>
          <p:cNvPr id="9" name="Forme libre : forme 8">
            <a:extLst>
              <a:ext uri="{FF2B5EF4-FFF2-40B4-BE49-F238E27FC236}">
                <a16:creationId xmlns:a16="http://schemas.microsoft.com/office/drawing/2014/main" id="{888E8C3D-332F-5928-6812-C174B7EAA19B}"/>
              </a:ext>
            </a:extLst>
          </p:cNvPr>
          <p:cNvSpPr/>
          <p:nvPr/>
        </p:nvSpPr>
        <p:spPr>
          <a:xfrm>
            <a:off x="763546" y="3787183"/>
            <a:ext cx="2892184" cy="298677"/>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1">
              <a:lumMod val="60000"/>
              <a:lumOff val="40000"/>
            </a:schemeClr>
          </a:solidFill>
          <a:ln>
            <a:solidFill>
              <a:schemeClr val="tx1"/>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solidFill>
                  <a:schemeClr val="bg1">
                    <a:lumMod val="95000"/>
                  </a:schemeClr>
                </a:solidFill>
                <a:latin typeface="+mj-lt"/>
                <a:ea typeface="Calibri" panose="020F0502020204030204" pitchFamily="34" charset="0"/>
                <a:cs typeface="Times New Roman" panose="02020603050405020304" pitchFamily="18" charset="0"/>
              </a:rPr>
              <a:t>Réalisation d’une note de cadrage </a:t>
            </a:r>
            <a:endParaRPr lang="fr-FR" sz="1400" dirty="0">
              <a:solidFill>
                <a:schemeClr val="bg1">
                  <a:lumMod val="95000"/>
                </a:schemeClr>
              </a:solidFill>
              <a:latin typeface="+mj-lt"/>
            </a:endParaRPr>
          </a:p>
        </p:txBody>
      </p:sp>
      <p:sp>
        <p:nvSpPr>
          <p:cNvPr id="11" name="Forme libre : forme 10">
            <a:extLst>
              <a:ext uri="{FF2B5EF4-FFF2-40B4-BE49-F238E27FC236}">
                <a16:creationId xmlns:a16="http://schemas.microsoft.com/office/drawing/2014/main" id="{F1B661CF-1A79-9B63-F65A-27F79AF3FF70}"/>
              </a:ext>
            </a:extLst>
          </p:cNvPr>
          <p:cNvSpPr/>
          <p:nvPr/>
        </p:nvSpPr>
        <p:spPr>
          <a:xfrm>
            <a:off x="3779114" y="5484594"/>
            <a:ext cx="4247313" cy="298677"/>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1">
              <a:lumMod val="60000"/>
              <a:lumOff val="40000"/>
            </a:schemeClr>
          </a:solidFill>
          <a:ln>
            <a:solidFill>
              <a:schemeClr val="tx1"/>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solidFill>
                  <a:schemeClr val="bg1">
                    <a:lumMod val="95000"/>
                  </a:schemeClr>
                </a:solidFill>
                <a:latin typeface="+mj-lt"/>
                <a:ea typeface="Calibri" panose="020F0502020204030204" pitchFamily="34" charset="0"/>
                <a:cs typeface="Times New Roman" panose="02020603050405020304" pitchFamily="18" charset="0"/>
              </a:rPr>
              <a:t>Réalisation d’un rapport intermédiaire</a:t>
            </a:r>
            <a:endParaRPr lang="fr-FR" sz="1400" dirty="0">
              <a:solidFill>
                <a:schemeClr val="bg1">
                  <a:lumMod val="95000"/>
                </a:schemeClr>
              </a:solidFill>
              <a:latin typeface="+mj-lt"/>
            </a:endParaRPr>
          </a:p>
        </p:txBody>
      </p:sp>
      <p:sp>
        <p:nvSpPr>
          <p:cNvPr id="15" name="Forme libre : forme 14">
            <a:extLst>
              <a:ext uri="{FF2B5EF4-FFF2-40B4-BE49-F238E27FC236}">
                <a16:creationId xmlns:a16="http://schemas.microsoft.com/office/drawing/2014/main" id="{CEA6D616-6B53-9EB6-C585-ECC617C7F38A}"/>
              </a:ext>
            </a:extLst>
          </p:cNvPr>
          <p:cNvSpPr/>
          <p:nvPr/>
        </p:nvSpPr>
        <p:spPr>
          <a:xfrm>
            <a:off x="3776132" y="5834151"/>
            <a:ext cx="4248853" cy="298677"/>
          </a:xfrm>
          <a:custGeom>
            <a:avLst/>
            <a:gdLst>
              <a:gd name="connsiteX0" fmla="*/ 0 w 1468288"/>
              <a:gd name="connsiteY0" fmla="*/ 0 h 587315"/>
              <a:gd name="connsiteX1" fmla="*/ 1468288 w 1468288"/>
              <a:gd name="connsiteY1" fmla="*/ 0 h 587315"/>
              <a:gd name="connsiteX2" fmla="*/ 1468288 w 1468288"/>
              <a:gd name="connsiteY2" fmla="*/ 587315 h 587315"/>
              <a:gd name="connsiteX3" fmla="*/ 0 w 1468288"/>
              <a:gd name="connsiteY3" fmla="*/ 587315 h 587315"/>
              <a:gd name="connsiteX4" fmla="*/ 0 w 1468288"/>
              <a:gd name="connsiteY4" fmla="*/ 0 h 58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88" h="587315">
                <a:moveTo>
                  <a:pt x="0" y="0"/>
                </a:moveTo>
                <a:lnTo>
                  <a:pt x="1468288" y="0"/>
                </a:lnTo>
                <a:lnTo>
                  <a:pt x="1468288" y="587315"/>
                </a:lnTo>
                <a:lnTo>
                  <a:pt x="0" y="587315"/>
                </a:lnTo>
                <a:lnTo>
                  <a:pt x="0" y="0"/>
                </a:lnTo>
                <a:close/>
              </a:path>
            </a:pathLst>
          </a:custGeom>
          <a:solidFill>
            <a:schemeClr val="accent1">
              <a:lumMod val="60000"/>
              <a:lumOff val="40000"/>
            </a:schemeClr>
          </a:solidFill>
          <a:ln>
            <a:solidFill>
              <a:schemeClr val="tx1"/>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63533" tIns="93448" rIns="163533" bIns="93448" numCol="1" spcCol="1270" anchor="ctr" anchorCtr="0">
            <a:noAutofit/>
          </a:bodyPr>
          <a:lstStyle/>
          <a:p>
            <a:pPr algn="ctr" defTabSz="1022043">
              <a:lnSpc>
                <a:spcPct val="90000"/>
              </a:lnSpc>
              <a:spcBef>
                <a:spcPct val="0"/>
              </a:spcBef>
              <a:spcAft>
                <a:spcPct val="35000"/>
              </a:spcAft>
            </a:pPr>
            <a:r>
              <a:rPr lang="fr-FR" sz="1400" b="1" dirty="0">
                <a:solidFill>
                  <a:schemeClr val="bg1">
                    <a:lumMod val="95000"/>
                  </a:schemeClr>
                </a:solidFill>
                <a:latin typeface="+mj-lt"/>
                <a:ea typeface="Calibri" panose="020F0502020204030204" pitchFamily="34" charset="0"/>
                <a:cs typeface="Times New Roman" panose="02020603050405020304" pitchFamily="18" charset="0"/>
              </a:rPr>
              <a:t>Copil intermédiaire</a:t>
            </a:r>
            <a:endParaRPr lang="fr-FR" sz="1400" dirty="0">
              <a:solidFill>
                <a:schemeClr val="bg1">
                  <a:lumMod val="95000"/>
                </a:schemeClr>
              </a:solidFill>
              <a:latin typeface="+mj-lt"/>
            </a:endParaRPr>
          </a:p>
        </p:txBody>
      </p:sp>
    </p:spTree>
    <p:extLst>
      <p:ext uri="{BB962C8B-B14F-4D97-AF65-F5344CB8AC3E}">
        <p14:creationId xmlns:p14="http://schemas.microsoft.com/office/powerpoint/2010/main" val="1724050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CF35758-CF3C-7417-B755-77E8EA922FBB}"/>
              </a:ext>
            </a:extLst>
          </p:cNvPr>
          <p:cNvSpPr>
            <a:spLocks noGrp="1"/>
          </p:cNvSpPr>
          <p:nvPr>
            <p:ph type="body" sz="quarter" idx="10"/>
          </p:nvPr>
        </p:nvSpPr>
        <p:spPr/>
        <p:txBody>
          <a:bodyPr vert="horz" lIns="91440" tIns="45720" rIns="91440" bIns="45720" rtlCol="0" anchor="t">
            <a:normAutofit/>
          </a:bodyPr>
          <a:lstStyle/>
          <a:p>
            <a:r>
              <a:rPr lang="fr-FR" b="1" dirty="0">
                <a:latin typeface="Montserrat Light"/>
              </a:rPr>
              <a:t>Rapport final de l’étude</a:t>
            </a:r>
          </a:p>
        </p:txBody>
      </p:sp>
      <p:sp>
        <p:nvSpPr>
          <p:cNvPr id="3" name="Espace réservé du texte 2">
            <a:extLst>
              <a:ext uri="{FF2B5EF4-FFF2-40B4-BE49-F238E27FC236}">
                <a16:creationId xmlns:a16="http://schemas.microsoft.com/office/drawing/2014/main" id="{FA698568-707F-0312-9213-1DF7629FD365}"/>
              </a:ext>
            </a:extLst>
          </p:cNvPr>
          <p:cNvSpPr>
            <a:spLocks noGrp="1"/>
          </p:cNvSpPr>
          <p:nvPr>
            <p:ph type="body" sz="quarter" idx="12"/>
          </p:nvPr>
        </p:nvSpPr>
        <p:spPr/>
        <p:txBody>
          <a:bodyPr>
            <a:normAutofit fontScale="92500" lnSpcReduction="10000"/>
          </a:bodyPr>
          <a:lstStyle/>
          <a:p>
            <a:r>
              <a:rPr lang="fr-FR" dirty="0"/>
              <a:t>2.</a:t>
            </a:r>
          </a:p>
        </p:txBody>
      </p:sp>
    </p:spTree>
    <p:extLst>
      <p:ext uri="{BB962C8B-B14F-4D97-AF65-F5344CB8AC3E}">
        <p14:creationId xmlns:p14="http://schemas.microsoft.com/office/powerpoint/2010/main" val="1122936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73D0E-F6A6-2F7B-BCCE-39AC4BD3EA3D}"/>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5BCBAE6-E416-76A4-A798-D3C60F5F765B}"/>
              </a:ext>
            </a:extLst>
          </p:cNvPr>
          <p:cNvSpPr>
            <a:spLocks noGrp="1"/>
          </p:cNvSpPr>
          <p:nvPr>
            <p:ph type="body" sz="quarter" idx="18"/>
          </p:nvPr>
        </p:nvSpPr>
        <p:spPr>
          <a:xfrm>
            <a:off x="776751" y="467811"/>
            <a:ext cx="10290642" cy="401931"/>
          </a:xfrm>
        </p:spPr>
        <p:txBody>
          <a:bodyPr/>
          <a:lstStyle/>
          <a:p>
            <a:r>
              <a:rPr lang="fr-FR" dirty="0"/>
              <a:t>Réactions sur le rapport final de l’étude</a:t>
            </a:r>
          </a:p>
        </p:txBody>
      </p:sp>
      <p:sp>
        <p:nvSpPr>
          <p:cNvPr id="3" name="Espace réservé du numéro de diapositive 2">
            <a:extLst>
              <a:ext uri="{FF2B5EF4-FFF2-40B4-BE49-F238E27FC236}">
                <a16:creationId xmlns:a16="http://schemas.microsoft.com/office/drawing/2014/main" id="{0A3AD424-649D-45DF-34B8-4E90C34D9D5F}"/>
              </a:ext>
            </a:extLst>
          </p:cNvPr>
          <p:cNvSpPr>
            <a:spLocks noGrp="1"/>
          </p:cNvSpPr>
          <p:nvPr>
            <p:ph type="sldNum" sz="quarter" idx="27"/>
          </p:nvPr>
        </p:nvSpPr>
        <p:spPr/>
        <p:txBody>
          <a:bodyPr/>
          <a:lstStyle/>
          <a:p>
            <a:fld id="{209DEF0E-62F5-D748-9031-362336B3810A}" type="slidenum">
              <a:rPr lang="fr-FR" smtClean="0"/>
              <a:pPr/>
              <a:t>7</a:t>
            </a:fld>
            <a:endParaRPr lang="fr-FR"/>
          </a:p>
        </p:txBody>
      </p:sp>
      <p:pic>
        <p:nvPicPr>
          <p:cNvPr id="10" name="Image 9">
            <a:extLst>
              <a:ext uri="{FF2B5EF4-FFF2-40B4-BE49-F238E27FC236}">
                <a16:creationId xmlns:a16="http://schemas.microsoft.com/office/drawing/2014/main" id="{DD84E6C4-BF0E-C1C9-F7DA-4C819821B700}"/>
              </a:ext>
            </a:extLst>
          </p:cNvPr>
          <p:cNvPicPr>
            <a:picLocks noChangeAspect="1"/>
          </p:cNvPicPr>
          <p:nvPr/>
        </p:nvPicPr>
        <p:blipFill>
          <a:blip r:embed="rId2"/>
          <a:stretch>
            <a:fillRect/>
          </a:stretch>
        </p:blipFill>
        <p:spPr>
          <a:xfrm>
            <a:off x="326520" y="870295"/>
            <a:ext cx="3981890" cy="5117410"/>
          </a:xfrm>
          <a:prstGeom prst="rect">
            <a:avLst/>
          </a:prstGeom>
        </p:spPr>
      </p:pic>
      <p:pic>
        <p:nvPicPr>
          <p:cNvPr id="12" name="Image 11">
            <a:extLst>
              <a:ext uri="{FF2B5EF4-FFF2-40B4-BE49-F238E27FC236}">
                <a16:creationId xmlns:a16="http://schemas.microsoft.com/office/drawing/2014/main" id="{39B76522-07D4-1975-1C65-19BE80F35DAF}"/>
              </a:ext>
            </a:extLst>
          </p:cNvPr>
          <p:cNvPicPr>
            <a:picLocks noChangeAspect="1"/>
          </p:cNvPicPr>
          <p:nvPr/>
        </p:nvPicPr>
        <p:blipFill>
          <a:blip r:embed="rId3"/>
          <a:stretch>
            <a:fillRect/>
          </a:stretch>
        </p:blipFill>
        <p:spPr>
          <a:xfrm>
            <a:off x="4435389" y="780426"/>
            <a:ext cx="3691987" cy="5365028"/>
          </a:xfrm>
          <a:prstGeom prst="rect">
            <a:avLst/>
          </a:prstGeom>
        </p:spPr>
      </p:pic>
      <p:pic>
        <p:nvPicPr>
          <p:cNvPr id="14" name="Image 13">
            <a:extLst>
              <a:ext uri="{FF2B5EF4-FFF2-40B4-BE49-F238E27FC236}">
                <a16:creationId xmlns:a16="http://schemas.microsoft.com/office/drawing/2014/main" id="{D2785C3F-FDC2-8F65-0ECA-938A513601D9}"/>
              </a:ext>
            </a:extLst>
          </p:cNvPr>
          <p:cNvPicPr>
            <a:picLocks noChangeAspect="1"/>
          </p:cNvPicPr>
          <p:nvPr/>
        </p:nvPicPr>
        <p:blipFill>
          <a:blip r:embed="rId4"/>
          <a:stretch>
            <a:fillRect/>
          </a:stretch>
        </p:blipFill>
        <p:spPr>
          <a:xfrm>
            <a:off x="8190873" y="996860"/>
            <a:ext cx="3674607" cy="4864279"/>
          </a:xfrm>
          <a:prstGeom prst="rect">
            <a:avLst/>
          </a:prstGeom>
        </p:spPr>
      </p:pic>
    </p:spTree>
    <p:extLst>
      <p:ext uri="{BB962C8B-B14F-4D97-AF65-F5344CB8AC3E}">
        <p14:creationId xmlns:p14="http://schemas.microsoft.com/office/powerpoint/2010/main" val="4106587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AFD3F54-BF1D-D665-3BEE-1CA492975C4A}"/>
              </a:ext>
            </a:extLst>
          </p:cNvPr>
          <p:cNvSpPr>
            <a:spLocks noGrp="1"/>
          </p:cNvSpPr>
          <p:nvPr>
            <p:ph type="body" sz="quarter" idx="10"/>
          </p:nvPr>
        </p:nvSpPr>
        <p:spPr/>
        <p:txBody>
          <a:bodyPr>
            <a:normAutofit fontScale="85000" lnSpcReduction="10000"/>
          </a:bodyPr>
          <a:lstStyle/>
          <a:p>
            <a:r>
              <a:rPr lang="fr-FR" b="1" dirty="0"/>
              <a:t>Proposition de plan d’actions</a:t>
            </a:r>
          </a:p>
        </p:txBody>
      </p:sp>
      <p:sp>
        <p:nvSpPr>
          <p:cNvPr id="3" name="Espace réservé du texte 2">
            <a:extLst>
              <a:ext uri="{FF2B5EF4-FFF2-40B4-BE49-F238E27FC236}">
                <a16:creationId xmlns:a16="http://schemas.microsoft.com/office/drawing/2014/main" id="{C7325B9C-0C61-A7C7-E3EC-155F7C0DFD78}"/>
              </a:ext>
            </a:extLst>
          </p:cNvPr>
          <p:cNvSpPr>
            <a:spLocks noGrp="1"/>
          </p:cNvSpPr>
          <p:nvPr>
            <p:ph type="body" sz="quarter" idx="12"/>
          </p:nvPr>
        </p:nvSpPr>
        <p:spPr/>
        <p:txBody>
          <a:bodyPr>
            <a:normAutofit fontScale="92500" lnSpcReduction="10000"/>
          </a:bodyPr>
          <a:lstStyle/>
          <a:p>
            <a:r>
              <a:rPr lang="fr-FR" dirty="0"/>
              <a:t>3.</a:t>
            </a:r>
          </a:p>
        </p:txBody>
      </p:sp>
    </p:spTree>
    <p:extLst>
      <p:ext uri="{BB962C8B-B14F-4D97-AF65-F5344CB8AC3E}">
        <p14:creationId xmlns:p14="http://schemas.microsoft.com/office/powerpoint/2010/main" val="1033297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25CE1-2020-2028-30AF-2F62F7A0D26C}"/>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B34AC9-A70F-ED2C-26C3-6FAC80FB61B0}"/>
              </a:ext>
            </a:extLst>
          </p:cNvPr>
          <p:cNvSpPr>
            <a:spLocks noGrp="1"/>
          </p:cNvSpPr>
          <p:nvPr>
            <p:ph type="body" sz="quarter" idx="18"/>
          </p:nvPr>
        </p:nvSpPr>
        <p:spPr>
          <a:xfrm>
            <a:off x="776751" y="467811"/>
            <a:ext cx="10290642" cy="401931"/>
          </a:xfrm>
        </p:spPr>
        <p:txBody>
          <a:bodyPr/>
          <a:lstStyle/>
          <a:p>
            <a:r>
              <a:rPr lang="fr-FR" dirty="0"/>
              <a:t>Les enjeux clés et les pistes d’actions à développer</a:t>
            </a:r>
          </a:p>
        </p:txBody>
      </p:sp>
      <p:sp>
        <p:nvSpPr>
          <p:cNvPr id="9" name="Espace réservé du texte 2">
            <a:extLst>
              <a:ext uri="{FF2B5EF4-FFF2-40B4-BE49-F238E27FC236}">
                <a16:creationId xmlns:a16="http://schemas.microsoft.com/office/drawing/2014/main" id="{6A16AC78-2F92-7313-6212-58A2F05FA74B}"/>
              </a:ext>
            </a:extLst>
          </p:cNvPr>
          <p:cNvSpPr>
            <a:spLocks noGrp="1"/>
          </p:cNvSpPr>
          <p:nvPr>
            <p:ph type="body" sz="quarter" idx="24"/>
          </p:nvPr>
        </p:nvSpPr>
        <p:spPr>
          <a:xfrm>
            <a:off x="478261" y="1675911"/>
            <a:ext cx="5075872" cy="4326018"/>
          </a:xfrm>
        </p:spPr>
        <p:txBody>
          <a:bodyPr>
            <a:noAutofit/>
          </a:bodyPr>
          <a:lstStyle/>
          <a:p>
            <a:pPr algn="just"/>
            <a:r>
              <a:rPr lang="fr-FR" sz="1400" b="1" dirty="0">
                <a:latin typeface="Montserrat Light" panose="00000400000000000000" pitchFamily="2" charset="0"/>
              </a:rPr>
              <a:t>Principaux constats en lien avec l’enjeu : </a:t>
            </a:r>
          </a:p>
          <a:p>
            <a:pPr marL="285750" indent="-285750" algn="just">
              <a:buFont typeface="Wingdings" panose="05000000000000000000" pitchFamily="2" charset="2"/>
              <a:buChar char="§"/>
            </a:pPr>
            <a:r>
              <a:rPr lang="fr-FR" sz="1400" dirty="0">
                <a:latin typeface="Montserrat Light" panose="00000400000000000000" pitchFamily="2" charset="0"/>
              </a:rPr>
              <a:t>Les femmes sont </a:t>
            </a:r>
            <a:r>
              <a:rPr lang="fr-FR" sz="1400" b="1" dirty="0">
                <a:latin typeface="Montserrat Light" panose="00000400000000000000" pitchFamily="2" charset="0"/>
              </a:rPr>
              <a:t>moins présentes </a:t>
            </a:r>
            <a:r>
              <a:rPr lang="fr-FR" sz="1400" dirty="0">
                <a:latin typeface="Montserrat Light" panose="00000400000000000000" pitchFamily="2" charset="0"/>
              </a:rPr>
              <a:t>sur les postes de </a:t>
            </a:r>
            <a:r>
              <a:rPr lang="fr-FR" sz="1400" b="1" dirty="0">
                <a:latin typeface="Montserrat Light" panose="00000400000000000000" pitchFamily="2" charset="0"/>
              </a:rPr>
              <a:t>cadres</a:t>
            </a:r>
            <a:r>
              <a:rPr lang="fr-FR" sz="1400" dirty="0">
                <a:latin typeface="Montserrat Light" panose="00000400000000000000" pitchFamily="2" charset="0"/>
              </a:rPr>
              <a:t>. </a:t>
            </a:r>
          </a:p>
          <a:p>
            <a:pPr marL="285750" indent="-285750" algn="just">
              <a:buFont typeface="Wingdings" panose="05000000000000000000" pitchFamily="2" charset="2"/>
              <a:buChar char="§"/>
            </a:pPr>
            <a:r>
              <a:rPr lang="fr-FR" sz="1400" dirty="0">
                <a:latin typeface="Montserrat Light" panose="00000400000000000000" pitchFamily="2" charset="0"/>
              </a:rPr>
              <a:t>Elles semblent </a:t>
            </a:r>
            <a:r>
              <a:rPr lang="fr-FR" sz="1400" b="1" dirty="0">
                <a:latin typeface="Montserrat Light" panose="00000400000000000000" pitchFamily="2" charset="0"/>
              </a:rPr>
              <a:t>moins présentes </a:t>
            </a:r>
            <a:r>
              <a:rPr lang="fr-FR" sz="1400" dirty="0">
                <a:latin typeface="Montserrat Light" panose="00000400000000000000" pitchFamily="2" charset="0"/>
              </a:rPr>
              <a:t>sur les </a:t>
            </a:r>
            <a:r>
              <a:rPr lang="fr-FR" sz="1400" b="1" dirty="0">
                <a:latin typeface="Montserrat Light" panose="00000400000000000000" pitchFamily="2" charset="0"/>
              </a:rPr>
              <a:t>formations avec les niveaux de formation </a:t>
            </a:r>
            <a:r>
              <a:rPr lang="fr-FR" sz="1400" dirty="0">
                <a:latin typeface="Montserrat Light" panose="00000400000000000000" pitchFamily="2" charset="0"/>
              </a:rPr>
              <a:t>les plus </a:t>
            </a:r>
            <a:r>
              <a:rPr lang="fr-FR" sz="1400" b="1" dirty="0">
                <a:latin typeface="Montserrat Light" panose="00000400000000000000" pitchFamily="2" charset="0"/>
              </a:rPr>
              <a:t>élevées</a:t>
            </a:r>
            <a:r>
              <a:rPr lang="fr-FR" sz="1400" dirty="0">
                <a:latin typeface="Montserrat Light" panose="00000400000000000000" pitchFamily="2" charset="0"/>
              </a:rPr>
              <a:t>. </a:t>
            </a:r>
          </a:p>
          <a:p>
            <a:pPr marL="285750" indent="-285750" algn="just">
              <a:buFont typeface="Wingdings" panose="05000000000000000000" pitchFamily="2" charset="2"/>
              <a:buChar char="§"/>
            </a:pPr>
            <a:r>
              <a:rPr lang="fr-FR" sz="1400" dirty="0">
                <a:solidFill>
                  <a:srgbClr val="3E3E3C"/>
                </a:solidFill>
                <a:effectLst/>
                <a:latin typeface="Montserrat Light" panose="00000400000000000000" pitchFamily="2" charset="0"/>
                <a:ea typeface="Calibri" panose="020F0502020204030204" pitchFamily="34" charset="0"/>
                <a:cs typeface="Times New Roman (Titres CS)"/>
              </a:rPr>
              <a:t>Il existe un </a:t>
            </a:r>
            <a:r>
              <a:rPr lang="fr-FR" sz="1400" b="1" dirty="0">
                <a:solidFill>
                  <a:srgbClr val="3E3E3C"/>
                </a:solidFill>
                <a:effectLst/>
                <a:latin typeface="Montserrat Light" panose="00000400000000000000" pitchFamily="2" charset="0"/>
                <a:ea typeface="Calibri" panose="020F0502020204030204" pitchFamily="34" charset="0"/>
                <a:cs typeface="Times New Roman (Titres CS)"/>
              </a:rPr>
              <a:t>enjeu à agir dès l’orientation</a:t>
            </a:r>
            <a:r>
              <a:rPr lang="fr-FR" sz="1400" dirty="0">
                <a:solidFill>
                  <a:srgbClr val="3E3E3C"/>
                </a:solidFill>
                <a:effectLst/>
                <a:latin typeface="Montserrat Light" panose="00000400000000000000" pitchFamily="2" charset="0"/>
                <a:ea typeface="Calibri" panose="020F0502020204030204" pitchFamily="34" charset="0"/>
                <a:cs typeface="Times New Roman (Titres CS)"/>
              </a:rPr>
              <a:t>, afin de lever les freins en lien avec </a:t>
            </a:r>
            <a:r>
              <a:rPr lang="fr-FR" sz="1400" b="1" dirty="0">
                <a:solidFill>
                  <a:srgbClr val="3E3E3C"/>
                </a:solidFill>
                <a:effectLst/>
                <a:latin typeface="Montserrat Light" panose="00000400000000000000" pitchFamily="2" charset="0"/>
                <a:ea typeface="Calibri" panose="020F0502020204030204" pitchFamily="34" charset="0"/>
                <a:cs typeface="Times New Roman (Titres CS)"/>
              </a:rPr>
              <a:t>l’auto-censure</a:t>
            </a:r>
            <a:r>
              <a:rPr lang="fr-FR" sz="1400" dirty="0">
                <a:solidFill>
                  <a:srgbClr val="3E3E3C"/>
                </a:solidFill>
                <a:effectLst/>
                <a:latin typeface="Montserrat Light" panose="00000400000000000000" pitchFamily="2" charset="0"/>
                <a:ea typeface="Calibri" panose="020F0502020204030204" pitchFamily="34" charset="0"/>
                <a:cs typeface="Times New Roman (Titres CS)"/>
              </a:rPr>
              <a:t> des femmes (par ex. sous-représentation de femmes parmi les experts-comptables s’installant à leur compte ou en association).</a:t>
            </a:r>
          </a:p>
          <a:p>
            <a:pPr marL="285750" indent="-285750" algn="just">
              <a:buFont typeface="Wingdings" panose="05000000000000000000" pitchFamily="2" charset="2"/>
              <a:buChar char="§"/>
            </a:pPr>
            <a:r>
              <a:rPr lang="fr-FR" sz="1400" dirty="0">
                <a:solidFill>
                  <a:srgbClr val="3E3E3C"/>
                </a:solidFill>
                <a:latin typeface="Montserrat Light" panose="00000400000000000000" pitchFamily="2" charset="0"/>
                <a:ea typeface="Calibri" panose="020F0502020204030204" pitchFamily="34" charset="0"/>
                <a:cs typeface="Times New Roman (Titres CS)"/>
              </a:rPr>
              <a:t>Actuellement, </a:t>
            </a:r>
            <a:r>
              <a:rPr lang="fr-FR" sz="1400" dirty="0">
                <a:solidFill>
                  <a:srgbClr val="3E3E3C"/>
                </a:solidFill>
                <a:effectLst/>
                <a:latin typeface="Montserrat Light" panose="00000400000000000000" pitchFamily="2" charset="0"/>
                <a:ea typeface="Calibri" panose="020F0502020204030204" pitchFamily="34" charset="0"/>
                <a:cs typeface="Times New Roman (Titres CS)"/>
              </a:rPr>
              <a:t> la mise en avant des femmes dans les métiers à haut niveau de qualification n’est </a:t>
            </a:r>
            <a:r>
              <a:rPr lang="fr-FR" sz="1400" b="1" dirty="0">
                <a:solidFill>
                  <a:srgbClr val="3E3E3C"/>
                </a:solidFill>
                <a:effectLst/>
                <a:latin typeface="Montserrat Light" panose="00000400000000000000" pitchFamily="2" charset="0"/>
                <a:ea typeface="Calibri" panose="020F0502020204030204" pitchFamily="34" charset="0"/>
                <a:cs typeface="Times New Roman (Titres CS)"/>
              </a:rPr>
              <a:t>pas formalisée </a:t>
            </a:r>
            <a:r>
              <a:rPr lang="fr-FR" sz="1400" dirty="0">
                <a:solidFill>
                  <a:srgbClr val="3E3E3C"/>
                </a:solidFill>
                <a:effectLst/>
                <a:latin typeface="Montserrat Light" panose="00000400000000000000" pitchFamily="2" charset="0"/>
                <a:ea typeface="Calibri" panose="020F0502020204030204" pitchFamily="34" charset="0"/>
                <a:cs typeface="Times New Roman (Titres CS)"/>
              </a:rPr>
              <a:t>de manière </a:t>
            </a:r>
            <a:r>
              <a:rPr lang="fr-FR" sz="1400" b="1" dirty="0">
                <a:solidFill>
                  <a:srgbClr val="3E3E3C"/>
                </a:solidFill>
                <a:effectLst/>
                <a:latin typeface="Montserrat Light" panose="00000400000000000000" pitchFamily="2" charset="0"/>
                <a:ea typeface="Calibri" panose="020F0502020204030204" pitchFamily="34" charset="0"/>
                <a:cs typeface="Times New Roman (Titres CS)"/>
              </a:rPr>
              <a:t>explicite</a:t>
            </a:r>
            <a:r>
              <a:rPr lang="fr-FR" sz="1400" dirty="0">
                <a:solidFill>
                  <a:srgbClr val="3E3E3C"/>
                </a:solidFill>
                <a:effectLst/>
                <a:latin typeface="Montserrat Light" panose="00000400000000000000" pitchFamily="2" charset="0"/>
                <a:ea typeface="Calibri" panose="020F0502020204030204" pitchFamily="34" charset="0"/>
                <a:cs typeface="Times New Roman (Titres CS)"/>
              </a:rPr>
              <a:t> dans le </a:t>
            </a:r>
            <a:r>
              <a:rPr lang="fr-FR" sz="1400" b="1" dirty="0">
                <a:solidFill>
                  <a:srgbClr val="3E3E3C"/>
                </a:solidFill>
                <a:effectLst/>
                <a:latin typeface="Montserrat Light" panose="00000400000000000000" pitchFamily="2" charset="0"/>
                <a:ea typeface="Calibri" panose="020F0502020204030204" pitchFamily="34" charset="0"/>
                <a:cs typeface="Times New Roman (Titres CS)"/>
              </a:rPr>
              <a:t>plan de communication </a:t>
            </a:r>
            <a:r>
              <a:rPr lang="fr-FR" sz="1400" dirty="0">
                <a:solidFill>
                  <a:srgbClr val="3E3E3C"/>
                </a:solidFill>
                <a:effectLst/>
                <a:latin typeface="Montserrat Light" panose="00000400000000000000" pitchFamily="2" charset="0"/>
                <a:ea typeface="Calibri" panose="020F0502020204030204" pitchFamily="34" charset="0"/>
                <a:cs typeface="Times New Roman (Titres CS)"/>
              </a:rPr>
              <a:t>de la branche mis en place par le service Promotion des métiers de l’AFDAS. </a:t>
            </a:r>
          </a:p>
          <a:p>
            <a:pPr marL="285750" indent="-285750" algn="just">
              <a:buFont typeface="Wingdings" panose="05000000000000000000" pitchFamily="2" charset="2"/>
              <a:buChar char="§"/>
            </a:pPr>
            <a:r>
              <a:rPr lang="fr-FR" sz="1400" dirty="0">
                <a:solidFill>
                  <a:srgbClr val="3E3E3C"/>
                </a:solidFill>
                <a:latin typeface="Montserrat Light" panose="00000400000000000000" pitchFamily="2" charset="0"/>
                <a:ea typeface="Calibri" panose="020F0502020204030204" pitchFamily="34" charset="0"/>
                <a:cs typeface="Times New Roman (Titres CS)"/>
              </a:rPr>
              <a:t>Le </a:t>
            </a:r>
            <a:r>
              <a:rPr lang="fr-FR" sz="1400" b="1" dirty="0">
                <a:solidFill>
                  <a:srgbClr val="3E3E3C"/>
                </a:solidFill>
                <a:latin typeface="Montserrat Light" panose="00000400000000000000" pitchFamily="2" charset="0"/>
                <a:ea typeface="Calibri" panose="020F0502020204030204" pitchFamily="34" charset="0"/>
                <a:cs typeface="Times New Roman (Titres CS)"/>
              </a:rPr>
              <a:t>handicap</a:t>
            </a:r>
            <a:r>
              <a:rPr lang="fr-FR" sz="1400" dirty="0">
                <a:solidFill>
                  <a:srgbClr val="3E3E3C"/>
                </a:solidFill>
                <a:latin typeface="Montserrat Light" panose="00000400000000000000" pitchFamily="2" charset="0"/>
                <a:ea typeface="Calibri" panose="020F0502020204030204" pitchFamily="34" charset="0"/>
                <a:cs typeface="Times New Roman (Titres CS)"/>
              </a:rPr>
              <a:t> est actuellement </a:t>
            </a:r>
            <a:r>
              <a:rPr lang="fr-FR" sz="1400" b="1" dirty="0">
                <a:solidFill>
                  <a:srgbClr val="3E3E3C"/>
                </a:solidFill>
                <a:latin typeface="Montserrat Light" panose="00000400000000000000" pitchFamily="2" charset="0"/>
                <a:ea typeface="Calibri" panose="020F0502020204030204" pitchFamily="34" charset="0"/>
                <a:cs typeface="Times New Roman (Titres CS)"/>
              </a:rPr>
              <a:t>absent</a:t>
            </a:r>
            <a:r>
              <a:rPr lang="fr-FR" sz="1400" dirty="0">
                <a:solidFill>
                  <a:srgbClr val="3E3E3C"/>
                </a:solidFill>
                <a:latin typeface="Montserrat Light" panose="00000400000000000000" pitchFamily="2" charset="0"/>
                <a:ea typeface="Calibri" panose="020F0502020204030204" pitchFamily="34" charset="0"/>
                <a:cs typeface="Times New Roman (Titres CS)"/>
              </a:rPr>
              <a:t> dans la </a:t>
            </a:r>
            <a:r>
              <a:rPr lang="fr-FR" sz="1400" b="1" dirty="0">
                <a:solidFill>
                  <a:srgbClr val="3E3E3C"/>
                </a:solidFill>
                <a:latin typeface="Montserrat Light" panose="00000400000000000000" pitchFamily="2" charset="0"/>
                <a:ea typeface="Calibri" panose="020F0502020204030204" pitchFamily="34" charset="0"/>
                <a:cs typeface="Times New Roman (Titres CS)"/>
              </a:rPr>
              <a:t>promotion</a:t>
            </a:r>
            <a:r>
              <a:rPr lang="fr-FR" sz="1400" dirty="0">
                <a:solidFill>
                  <a:srgbClr val="3E3E3C"/>
                </a:solidFill>
                <a:latin typeface="Montserrat Light" panose="00000400000000000000" pitchFamily="2" charset="0"/>
                <a:ea typeface="Calibri" panose="020F0502020204030204" pitchFamily="34" charset="0"/>
                <a:cs typeface="Times New Roman (Titres CS)"/>
              </a:rPr>
              <a:t> des métiers de la branche.</a:t>
            </a:r>
            <a:endParaRPr lang="fr-FR" sz="1400" dirty="0">
              <a:solidFill>
                <a:srgbClr val="3E3E3C"/>
              </a:solidFill>
              <a:effectLst/>
              <a:latin typeface="Montserrat Light" panose="00000400000000000000" pitchFamily="2" charset="0"/>
              <a:ea typeface="Calibri" panose="020F0502020204030204" pitchFamily="34" charset="0"/>
              <a:cs typeface="Times New Roman (Titres CS)"/>
            </a:endParaRPr>
          </a:p>
          <a:p>
            <a:pPr marL="285750" indent="-285750" algn="just">
              <a:buFont typeface="Wingdings" panose="05000000000000000000" pitchFamily="2" charset="2"/>
              <a:buChar char="§"/>
            </a:pPr>
            <a:endParaRPr lang="fr-FR" sz="1400" dirty="0"/>
          </a:p>
        </p:txBody>
      </p:sp>
      <p:sp>
        <p:nvSpPr>
          <p:cNvPr id="3" name="Espace réservé du numéro de diapositive 2">
            <a:extLst>
              <a:ext uri="{FF2B5EF4-FFF2-40B4-BE49-F238E27FC236}">
                <a16:creationId xmlns:a16="http://schemas.microsoft.com/office/drawing/2014/main" id="{0EC9F3CE-BD7E-3F8D-D78E-43965A8B0E08}"/>
              </a:ext>
            </a:extLst>
          </p:cNvPr>
          <p:cNvSpPr>
            <a:spLocks noGrp="1"/>
          </p:cNvSpPr>
          <p:nvPr>
            <p:ph type="sldNum" sz="quarter" idx="27"/>
          </p:nvPr>
        </p:nvSpPr>
        <p:spPr/>
        <p:txBody>
          <a:bodyPr/>
          <a:lstStyle/>
          <a:p>
            <a:fld id="{209DEF0E-62F5-D748-9031-362336B3810A}" type="slidenum">
              <a:rPr lang="fr-FR" smtClean="0"/>
              <a:pPr/>
              <a:t>9</a:t>
            </a:fld>
            <a:endParaRPr lang="fr-FR"/>
          </a:p>
        </p:txBody>
      </p:sp>
      <p:sp>
        <p:nvSpPr>
          <p:cNvPr id="4" name="Espace réservé du texte 14">
            <a:extLst>
              <a:ext uri="{FF2B5EF4-FFF2-40B4-BE49-F238E27FC236}">
                <a16:creationId xmlns:a16="http://schemas.microsoft.com/office/drawing/2014/main" id="{8E1E25AF-CDF4-F96E-3F36-0BA636BF1AB7}"/>
              </a:ext>
            </a:extLst>
          </p:cNvPr>
          <p:cNvSpPr txBox="1">
            <a:spLocks/>
          </p:cNvSpPr>
          <p:nvPr/>
        </p:nvSpPr>
        <p:spPr>
          <a:xfrm>
            <a:off x="478261" y="1114259"/>
            <a:ext cx="8318606" cy="41991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Enjeu : Développer une promotion des métiers plus inclusive</a:t>
            </a:r>
          </a:p>
        </p:txBody>
      </p:sp>
      <p:sp>
        <p:nvSpPr>
          <p:cNvPr id="8" name="Espace réservé du texte 2">
            <a:extLst>
              <a:ext uri="{FF2B5EF4-FFF2-40B4-BE49-F238E27FC236}">
                <a16:creationId xmlns:a16="http://schemas.microsoft.com/office/drawing/2014/main" id="{B28002CA-445D-3FC0-0B66-BB65C82A1F0D}"/>
              </a:ext>
            </a:extLst>
          </p:cNvPr>
          <p:cNvSpPr txBox="1">
            <a:spLocks/>
          </p:cNvSpPr>
          <p:nvPr/>
        </p:nvSpPr>
        <p:spPr>
          <a:xfrm>
            <a:off x="6096000" y="1675911"/>
            <a:ext cx="5338439" cy="3856654"/>
          </a:xfrm>
          <a:prstGeom prst="rect">
            <a:avLst/>
          </a:prstGeom>
          <a:solidFill>
            <a:srgbClr val="3CB5A1">
              <a:alpha val="42000"/>
            </a:srgbClr>
          </a:solidFill>
        </p:spPr>
        <p:txBody>
          <a:bodyPr vert="horz" lIns="91440" tIns="45720" rIns="91440" bIns="45720" rtlCol="0">
            <a:noAutofit/>
          </a:bodyPr>
          <a:lstStyle>
            <a:lvl1pPr marL="0" indent="0" algn="l" defTabSz="914400" rtl="0" eaLnBrk="1" latinLnBrk="0" hangingPunct="1">
              <a:lnSpc>
                <a:spcPct val="90000"/>
              </a:lnSpc>
              <a:spcBef>
                <a:spcPts val="600"/>
              </a:spcBef>
              <a:buFont typeface="Arial" panose="020B0604020202020204" pitchFamily="34" charset="0"/>
              <a:buNone/>
              <a:defRPr sz="1200" b="0" i="0" kern="1200" spc="10" baseline="0">
                <a:solidFill>
                  <a:srgbClr val="30343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b="1" dirty="0">
                <a:latin typeface="Montserrat Light" panose="00000400000000000000" pitchFamily="2" charset="0"/>
              </a:rPr>
              <a:t>Pistes d’action : </a:t>
            </a:r>
          </a:p>
          <a:p>
            <a:pPr marL="285750" indent="-285750" algn="just">
              <a:buFont typeface="Wingdings" panose="05000000000000000000" pitchFamily="2" charset="2"/>
              <a:buChar char="§"/>
            </a:pPr>
            <a:r>
              <a:rPr lang="fr-FR" sz="1400" dirty="0">
                <a:latin typeface="Montserrat Light" panose="00000400000000000000" pitchFamily="2" charset="0"/>
              </a:rPr>
              <a:t>Formaliser de manière explicite dans le plan de communication de la branche la volonté de </a:t>
            </a:r>
            <a:r>
              <a:rPr lang="fr-FR" sz="1400" b="1" dirty="0">
                <a:latin typeface="Montserrat Light" panose="00000400000000000000" pitchFamily="2" charset="0"/>
              </a:rPr>
              <a:t>valoriser les femmes </a:t>
            </a:r>
            <a:r>
              <a:rPr lang="fr-FR" sz="1400" dirty="0">
                <a:latin typeface="Montserrat Light" panose="00000400000000000000" pitchFamily="2" charset="0"/>
              </a:rPr>
              <a:t>sur les métiers à </a:t>
            </a:r>
            <a:r>
              <a:rPr lang="fr-FR" sz="1400" b="1" dirty="0">
                <a:latin typeface="Montserrat Light" panose="00000400000000000000" pitchFamily="2" charset="0"/>
              </a:rPr>
              <a:t>haut niveau de qualification</a:t>
            </a:r>
            <a:r>
              <a:rPr lang="fr-FR" sz="1400" dirty="0">
                <a:latin typeface="Montserrat Light" panose="00000400000000000000" pitchFamily="2" charset="0"/>
              </a:rPr>
              <a:t>. </a:t>
            </a:r>
          </a:p>
          <a:p>
            <a:pPr marL="285750" indent="-285750" algn="just">
              <a:buFont typeface="Wingdings" panose="05000000000000000000" pitchFamily="2" charset="2"/>
              <a:buChar char="§"/>
            </a:pPr>
            <a:r>
              <a:rPr lang="fr-FR" sz="1400" dirty="0">
                <a:latin typeface="Montserrat Light" panose="00000400000000000000" pitchFamily="2" charset="0"/>
              </a:rPr>
              <a:t>Intégrer des </a:t>
            </a:r>
            <a:r>
              <a:rPr lang="fr-FR" sz="1400" b="1" dirty="0">
                <a:latin typeface="Montserrat Light" panose="00000400000000000000" pitchFamily="2" charset="0"/>
              </a:rPr>
              <a:t>messages clés </a:t>
            </a:r>
            <a:r>
              <a:rPr lang="fr-FR" sz="1400" dirty="0">
                <a:latin typeface="Montserrat Light" panose="00000400000000000000" pitchFamily="2" charset="0"/>
              </a:rPr>
              <a:t>à communiquer aux </a:t>
            </a:r>
            <a:r>
              <a:rPr lang="fr-FR" sz="1400" b="1" dirty="0">
                <a:latin typeface="Montserrat Light" panose="00000400000000000000" pitchFamily="2" charset="0"/>
              </a:rPr>
              <a:t>collégiens</a:t>
            </a:r>
            <a:r>
              <a:rPr lang="fr-FR" sz="1400" dirty="0">
                <a:latin typeface="Montserrat Light" panose="00000400000000000000" pitchFamily="2" charset="0"/>
              </a:rPr>
              <a:t> et aux </a:t>
            </a:r>
            <a:r>
              <a:rPr lang="fr-FR" sz="1400" b="1" dirty="0">
                <a:latin typeface="Montserrat Light" panose="00000400000000000000" pitchFamily="2" charset="0"/>
              </a:rPr>
              <a:t>lycéens</a:t>
            </a:r>
            <a:r>
              <a:rPr lang="fr-FR" sz="1400" dirty="0">
                <a:latin typeface="Montserrat Light" panose="00000400000000000000" pitchFamily="2" charset="0"/>
              </a:rPr>
              <a:t> lors des </a:t>
            </a:r>
            <a:r>
              <a:rPr lang="fr-FR" sz="1400" b="1" dirty="0">
                <a:latin typeface="Montserrat Light" panose="00000400000000000000" pitchFamily="2" charset="0"/>
              </a:rPr>
              <a:t>JOA</a:t>
            </a:r>
            <a:r>
              <a:rPr lang="fr-FR" sz="1400" dirty="0">
                <a:latin typeface="Montserrat Light" panose="00000400000000000000" pitchFamily="2" charset="0"/>
              </a:rPr>
              <a:t> afin de lutter contre </a:t>
            </a:r>
            <a:r>
              <a:rPr lang="fr-FR" sz="1400" b="1" dirty="0">
                <a:latin typeface="Montserrat Light" panose="00000400000000000000" pitchFamily="2" charset="0"/>
              </a:rPr>
              <a:t>l’auto-censure</a:t>
            </a:r>
            <a:r>
              <a:rPr lang="fr-FR" sz="1400" dirty="0">
                <a:latin typeface="Montserrat Light" panose="00000400000000000000" pitchFamily="2" charset="0"/>
              </a:rPr>
              <a:t> et les </a:t>
            </a:r>
            <a:r>
              <a:rPr lang="fr-FR" sz="1400" b="1" dirty="0">
                <a:latin typeface="Montserrat Light" panose="00000400000000000000" pitchFamily="2" charset="0"/>
              </a:rPr>
              <a:t>stéréotypes</a:t>
            </a:r>
            <a:r>
              <a:rPr lang="fr-FR" sz="1400" dirty="0">
                <a:latin typeface="Montserrat Light" panose="00000400000000000000" pitchFamily="2" charset="0"/>
              </a:rPr>
              <a:t> de genre.</a:t>
            </a:r>
          </a:p>
          <a:p>
            <a:pPr marL="285750" indent="-285750" algn="just">
              <a:buFont typeface="Wingdings" panose="05000000000000000000" pitchFamily="2" charset="2"/>
              <a:buChar char="§"/>
            </a:pPr>
            <a:r>
              <a:rPr lang="fr-FR" sz="1400" b="1" dirty="0">
                <a:latin typeface="Montserrat Light" panose="00000400000000000000" pitchFamily="2" charset="0"/>
              </a:rPr>
              <a:t>Valoriser les publics en situation de handicap </a:t>
            </a:r>
            <a:r>
              <a:rPr lang="fr-FR" sz="1400" dirty="0">
                <a:latin typeface="Montserrat Light" panose="00000400000000000000" pitchFamily="2" charset="0"/>
              </a:rPr>
              <a:t>dans la promotion des métiers, notamment par une </a:t>
            </a:r>
            <a:r>
              <a:rPr lang="fr-FR" sz="1400" b="1" dirty="0">
                <a:latin typeface="Montserrat Light" panose="00000400000000000000" pitchFamily="2" charset="0"/>
              </a:rPr>
              <a:t>collection vidéo </a:t>
            </a:r>
            <a:r>
              <a:rPr lang="fr-FR" sz="1400" dirty="0">
                <a:latin typeface="Montserrat Light" panose="00000400000000000000" pitchFamily="2" charset="0"/>
              </a:rPr>
              <a:t>portant sur les métiers de la branche.</a:t>
            </a:r>
          </a:p>
          <a:p>
            <a:pPr marL="285750" indent="-285750" algn="just">
              <a:buFont typeface="Wingdings" panose="05000000000000000000" pitchFamily="2" charset="2"/>
              <a:buChar char="§"/>
            </a:pPr>
            <a:r>
              <a:rPr lang="fr-FR" sz="1400" dirty="0">
                <a:latin typeface="Montserrat Light" panose="00000400000000000000" pitchFamily="2" charset="0"/>
              </a:rPr>
              <a:t>Développer, dans le cadre des actions de promotion des métiers et de l’alternance conduites par la branche, des </a:t>
            </a:r>
            <a:r>
              <a:rPr lang="fr-FR" sz="1400" b="1" dirty="0">
                <a:latin typeface="Montserrat Light" panose="00000400000000000000" pitchFamily="2" charset="0"/>
              </a:rPr>
              <a:t>partenariats avec les écoles et les centres de formation</a:t>
            </a:r>
            <a:r>
              <a:rPr lang="fr-FR" sz="1400" dirty="0">
                <a:latin typeface="Montserrat Light" panose="00000400000000000000" pitchFamily="2" charset="0"/>
              </a:rPr>
              <a:t>, afin de faire découvrir les métiers en soulignant leur ouverture aux femmes comme aux hommes, y compris sur les postes à haute responsabilité.</a:t>
            </a:r>
          </a:p>
          <a:p>
            <a:pPr marL="285750" indent="-285750" algn="just">
              <a:buFont typeface="Wingdings" panose="05000000000000000000" pitchFamily="2" charset="2"/>
              <a:buChar char="§"/>
            </a:pPr>
            <a:endParaRPr lang="fr-FR" sz="1400" dirty="0">
              <a:solidFill>
                <a:srgbClr val="3E3E3C"/>
              </a:solidFill>
              <a:latin typeface="Montserrat Light" panose="00000400000000000000" pitchFamily="2" charset="0"/>
              <a:ea typeface="Calibri" panose="020F0502020204030204" pitchFamily="34" charset="0"/>
              <a:cs typeface="Times New Roman (Titres CS)"/>
            </a:endParaRPr>
          </a:p>
          <a:p>
            <a:pPr marL="285750" indent="-285750" algn="just">
              <a:buFont typeface="Wingdings" panose="05000000000000000000" pitchFamily="2" charset="2"/>
              <a:buChar char="§"/>
            </a:pPr>
            <a:endParaRPr lang="fr-FR" sz="1400" dirty="0"/>
          </a:p>
        </p:txBody>
      </p:sp>
    </p:spTree>
    <p:extLst>
      <p:ext uri="{BB962C8B-B14F-4D97-AF65-F5344CB8AC3E}">
        <p14:creationId xmlns:p14="http://schemas.microsoft.com/office/powerpoint/2010/main" val="1844315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30054-4669-8E23-E5D8-89528C76D032}"/>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5D279C8-1B69-6DD5-5B8C-778FB92E1765}"/>
              </a:ext>
            </a:extLst>
          </p:cNvPr>
          <p:cNvSpPr>
            <a:spLocks noGrp="1"/>
          </p:cNvSpPr>
          <p:nvPr>
            <p:ph type="body" sz="quarter" idx="18"/>
          </p:nvPr>
        </p:nvSpPr>
        <p:spPr>
          <a:xfrm>
            <a:off x="776751" y="467811"/>
            <a:ext cx="10290642" cy="401931"/>
          </a:xfrm>
        </p:spPr>
        <p:txBody>
          <a:bodyPr/>
          <a:lstStyle/>
          <a:p>
            <a:r>
              <a:rPr lang="fr-FR" dirty="0"/>
              <a:t>Les enjeux clés et les pistes d’actions à développer</a:t>
            </a:r>
          </a:p>
        </p:txBody>
      </p:sp>
      <p:sp>
        <p:nvSpPr>
          <p:cNvPr id="9" name="Espace réservé du texte 2">
            <a:extLst>
              <a:ext uri="{FF2B5EF4-FFF2-40B4-BE49-F238E27FC236}">
                <a16:creationId xmlns:a16="http://schemas.microsoft.com/office/drawing/2014/main" id="{94502478-5A7A-1E2E-4481-5CC65CC4D959}"/>
              </a:ext>
            </a:extLst>
          </p:cNvPr>
          <p:cNvSpPr>
            <a:spLocks noGrp="1"/>
          </p:cNvSpPr>
          <p:nvPr>
            <p:ph type="body" sz="quarter" idx="24"/>
          </p:nvPr>
        </p:nvSpPr>
        <p:spPr>
          <a:xfrm>
            <a:off x="478261" y="1938381"/>
            <a:ext cx="4635710" cy="3175157"/>
          </a:xfrm>
        </p:spPr>
        <p:txBody>
          <a:bodyPr>
            <a:noAutofit/>
          </a:bodyPr>
          <a:lstStyle/>
          <a:p>
            <a:pPr algn="just"/>
            <a:r>
              <a:rPr lang="fr-FR" sz="1400" b="1" dirty="0">
                <a:latin typeface="Montserrat Light" panose="00000400000000000000" pitchFamily="2" charset="0"/>
              </a:rPr>
              <a:t>Principaux constats en lien avec l’enjeu : </a:t>
            </a:r>
          </a:p>
          <a:p>
            <a:pPr marL="285750" indent="-285750" algn="just">
              <a:buFont typeface="Wingdings" panose="05000000000000000000" pitchFamily="2" charset="2"/>
              <a:buChar char="§"/>
            </a:pPr>
            <a:r>
              <a:rPr lang="fr-FR" sz="1400" dirty="0">
                <a:latin typeface="Montserrat Light" panose="00000400000000000000" pitchFamily="2" charset="0"/>
              </a:rPr>
              <a:t>L’analyse des accords de branche égalité professionnelle réalisée met en avant que de nombreux </a:t>
            </a:r>
            <a:r>
              <a:rPr lang="fr-FR" sz="1400" b="1" dirty="0">
                <a:latin typeface="Montserrat Light" panose="00000400000000000000" pitchFamily="2" charset="0"/>
              </a:rPr>
              <a:t>thèmes</a:t>
            </a:r>
            <a:r>
              <a:rPr lang="fr-FR" sz="1400" dirty="0">
                <a:latin typeface="Montserrat Light" panose="00000400000000000000" pitchFamily="2" charset="0"/>
              </a:rPr>
              <a:t> n’étaient </a:t>
            </a:r>
            <a:r>
              <a:rPr lang="fr-FR" sz="1400" b="1" dirty="0">
                <a:latin typeface="Montserrat Light" panose="00000400000000000000" pitchFamily="2" charset="0"/>
              </a:rPr>
              <a:t>pas abordés </a:t>
            </a:r>
            <a:r>
              <a:rPr lang="fr-FR" sz="1400" dirty="0">
                <a:latin typeface="Montserrat Light" panose="00000400000000000000" pitchFamily="2" charset="0"/>
              </a:rPr>
              <a:t>lors de l’accord de 2013 alors qu’ils paraissent répondre aux enjeux identifiés sur l’égalité professionnelle. </a:t>
            </a:r>
          </a:p>
          <a:p>
            <a:pPr marL="285750" indent="-285750" algn="just">
              <a:buFont typeface="Wingdings" panose="05000000000000000000" pitchFamily="2" charset="2"/>
              <a:buChar char="§"/>
            </a:pPr>
            <a:r>
              <a:rPr lang="fr-FR" sz="1400" dirty="0">
                <a:solidFill>
                  <a:srgbClr val="3E3E3C"/>
                </a:solidFill>
                <a:effectLst/>
                <a:latin typeface="Montserrat Light" panose="00000400000000000000" pitchFamily="2" charset="0"/>
                <a:ea typeface="Calibri" panose="020F0502020204030204" pitchFamily="34" charset="0"/>
                <a:cs typeface="Times New Roman (Titres CS)"/>
              </a:rPr>
              <a:t>Il existe donc un </a:t>
            </a:r>
            <a:r>
              <a:rPr lang="fr-FR" sz="1400" b="1" dirty="0">
                <a:solidFill>
                  <a:srgbClr val="3E3E3C"/>
                </a:solidFill>
                <a:effectLst/>
                <a:latin typeface="Montserrat Light" panose="00000400000000000000" pitchFamily="2" charset="0"/>
                <a:ea typeface="Calibri" panose="020F0502020204030204" pitchFamily="34" charset="0"/>
                <a:cs typeface="Times New Roman (Titres CS)"/>
              </a:rPr>
              <a:t>enjeu de mettre à jour cet accord</a:t>
            </a:r>
            <a:r>
              <a:rPr lang="fr-FR" sz="1400" dirty="0">
                <a:solidFill>
                  <a:srgbClr val="3E3E3C"/>
                </a:solidFill>
                <a:effectLst/>
                <a:latin typeface="Montserrat Light" panose="00000400000000000000" pitchFamily="2" charset="0"/>
                <a:ea typeface="Calibri" panose="020F0502020204030204" pitchFamily="34" charset="0"/>
                <a:cs typeface="Times New Roman (Titres CS)"/>
              </a:rPr>
              <a:t> en y intégrant de </a:t>
            </a:r>
            <a:r>
              <a:rPr lang="fr-FR" sz="1400" b="1" dirty="0">
                <a:solidFill>
                  <a:srgbClr val="3E3E3C"/>
                </a:solidFill>
                <a:effectLst/>
                <a:latin typeface="Montserrat Light" panose="00000400000000000000" pitchFamily="2" charset="0"/>
                <a:ea typeface="Calibri" panose="020F0502020204030204" pitchFamily="34" charset="0"/>
                <a:cs typeface="Times New Roman (Titres CS)"/>
              </a:rPr>
              <a:t>nouveaux domaines d’actions, mesures et indicateurs </a:t>
            </a:r>
            <a:r>
              <a:rPr lang="fr-FR" sz="1400" dirty="0">
                <a:solidFill>
                  <a:srgbClr val="3E3E3C"/>
                </a:solidFill>
                <a:effectLst/>
                <a:latin typeface="Montserrat Light" panose="00000400000000000000" pitchFamily="2" charset="0"/>
                <a:ea typeface="Calibri" panose="020F0502020204030204" pitchFamily="34" charset="0"/>
                <a:cs typeface="Times New Roman (Titres CS)"/>
              </a:rPr>
              <a:t>en s’appuyant </a:t>
            </a:r>
            <a:r>
              <a:rPr lang="fr-FR" sz="1400" dirty="0">
                <a:solidFill>
                  <a:srgbClr val="3E3E3C"/>
                </a:solidFill>
                <a:latin typeface="Montserrat Light" panose="00000400000000000000" pitchFamily="2" charset="0"/>
                <a:ea typeface="Calibri" panose="020F0502020204030204" pitchFamily="34" charset="0"/>
                <a:cs typeface="Times New Roman (Titres CS)"/>
              </a:rPr>
              <a:t>notamment sur le travail de </a:t>
            </a:r>
            <a:r>
              <a:rPr lang="fr-FR" sz="1400" dirty="0">
                <a:solidFill>
                  <a:srgbClr val="3E3E3C"/>
                </a:solidFill>
                <a:effectLst/>
                <a:latin typeface="Montserrat Light" panose="00000400000000000000" pitchFamily="2" charset="0"/>
                <a:ea typeface="Calibri" panose="020F0502020204030204" pitchFamily="34" charset="0"/>
                <a:cs typeface="Times New Roman (Titres CS)"/>
              </a:rPr>
              <a:t> benchmark réalisé. </a:t>
            </a:r>
          </a:p>
          <a:p>
            <a:pPr marL="285750" indent="-285750" algn="just">
              <a:buFont typeface="Wingdings" panose="05000000000000000000" pitchFamily="2" charset="2"/>
              <a:buChar char="§"/>
            </a:pPr>
            <a:r>
              <a:rPr lang="fr-FR" sz="1400" dirty="0">
                <a:solidFill>
                  <a:srgbClr val="3E3E3C"/>
                </a:solidFill>
                <a:effectLst/>
                <a:latin typeface="Montserrat Light" panose="00000400000000000000" pitchFamily="2" charset="0"/>
                <a:ea typeface="Calibri" panose="020F0502020204030204" pitchFamily="34" charset="0"/>
                <a:cs typeface="Times New Roman (Titres CS)"/>
              </a:rPr>
              <a:t>I</a:t>
            </a:r>
            <a:r>
              <a:rPr lang="fr-FR" sz="1400" dirty="0">
                <a:solidFill>
                  <a:srgbClr val="3E3E3C"/>
                </a:solidFill>
                <a:latin typeface="Montserrat Light" panose="00000400000000000000" pitchFamily="2" charset="0"/>
                <a:ea typeface="Calibri" panose="020F0502020204030204" pitchFamily="34" charset="0"/>
                <a:cs typeface="Times New Roman (Titres CS)"/>
              </a:rPr>
              <a:t>l convient également de prendre en compte le fait que </a:t>
            </a:r>
            <a:r>
              <a:rPr lang="fr-FR" sz="1400" b="1" dirty="0">
                <a:solidFill>
                  <a:srgbClr val="3E3E3C"/>
                </a:solidFill>
                <a:latin typeface="Montserrat Light" panose="00000400000000000000" pitchFamily="2" charset="0"/>
                <a:ea typeface="Calibri" panose="020F0502020204030204" pitchFamily="34" charset="0"/>
                <a:cs typeface="Times New Roman (Titres CS)"/>
              </a:rPr>
              <a:t>cet accord </a:t>
            </a:r>
            <a:r>
              <a:rPr lang="fr-FR" sz="1400" dirty="0">
                <a:solidFill>
                  <a:srgbClr val="3E3E3C"/>
                </a:solidFill>
                <a:latin typeface="Montserrat Light" panose="00000400000000000000" pitchFamily="2" charset="0"/>
                <a:ea typeface="Calibri" panose="020F0502020204030204" pitchFamily="34" charset="0"/>
                <a:cs typeface="Times New Roman (Titres CS)"/>
              </a:rPr>
              <a:t>est globalement </a:t>
            </a:r>
            <a:r>
              <a:rPr lang="fr-FR" sz="1400" b="1" dirty="0">
                <a:solidFill>
                  <a:srgbClr val="3E3E3C"/>
                </a:solidFill>
                <a:latin typeface="Montserrat Light" panose="00000400000000000000" pitchFamily="2" charset="0"/>
                <a:ea typeface="Calibri" panose="020F0502020204030204" pitchFamily="34" charset="0"/>
                <a:cs typeface="Times New Roman (Titres CS)"/>
              </a:rPr>
              <a:t>très peu connu</a:t>
            </a:r>
            <a:r>
              <a:rPr lang="fr-FR" sz="1400" dirty="0">
                <a:solidFill>
                  <a:srgbClr val="3E3E3C"/>
                </a:solidFill>
                <a:latin typeface="Montserrat Light" panose="00000400000000000000" pitchFamily="2" charset="0"/>
                <a:ea typeface="Calibri" panose="020F0502020204030204" pitchFamily="34" charset="0"/>
                <a:cs typeface="Times New Roman (Titres CS)"/>
              </a:rPr>
              <a:t> des entreprises de la branche. </a:t>
            </a:r>
            <a:endParaRPr lang="fr-FR" sz="1400" dirty="0">
              <a:solidFill>
                <a:srgbClr val="3E3E3C"/>
              </a:solidFill>
              <a:effectLst/>
              <a:latin typeface="Montserrat Light" panose="00000400000000000000" pitchFamily="2" charset="0"/>
              <a:ea typeface="Calibri" panose="020F0502020204030204" pitchFamily="34" charset="0"/>
              <a:cs typeface="Times New Roman (Titres CS)"/>
            </a:endParaRPr>
          </a:p>
          <a:p>
            <a:pPr marL="285750" indent="-285750" algn="just">
              <a:buFont typeface="Wingdings" panose="05000000000000000000" pitchFamily="2" charset="2"/>
              <a:buChar char="§"/>
            </a:pPr>
            <a:endParaRPr lang="fr-FR" sz="1400" dirty="0">
              <a:solidFill>
                <a:srgbClr val="3E3E3C"/>
              </a:solidFill>
              <a:effectLst/>
              <a:latin typeface="Montserrat Light" panose="00000400000000000000" pitchFamily="2" charset="0"/>
              <a:ea typeface="Calibri" panose="020F0502020204030204" pitchFamily="34" charset="0"/>
              <a:cs typeface="Times New Roman (Titres CS)"/>
            </a:endParaRPr>
          </a:p>
          <a:p>
            <a:pPr marL="285750" indent="-285750" algn="just">
              <a:buFont typeface="Wingdings" panose="05000000000000000000" pitchFamily="2" charset="2"/>
              <a:buChar char="§"/>
            </a:pPr>
            <a:endParaRPr lang="fr-FR" sz="1400" dirty="0"/>
          </a:p>
        </p:txBody>
      </p:sp>
      <p:sp>
        <p:nvSpPr>
          <p:cNvPr id="3" name="Espace réservé du numéro de diapositive 2">
            <a:extLst>
              <a:ext uri="{FF2B5EF4-FFF2-40B4-BE49-F238E27FC236}">
                <a16:creationId xmlns:a16="http://schemas.microsoft.com/office/drawing/2014/main" id="{2E35F04A-3661-0152-1743-E2B47338D76E}"/>
              </a:ext>
            </a:extLst>
          </p:cNvPr>
          <p:cNvSpPr>
            <a:spLocks noGrp="1"/>
          </p:cNvSpPr>
          <p:nvPr>
            <p:ph type="sldNum" sz="quarter" idx="27"/>
          </p:nvPr>
        </p:nvSpPr>
        <p:spPr/>
        <p:txBody>
          <a:bodyPr/>
          <a:lstStyle/>
          <a:p>
            <a:fld id="{209DEF0E-62F5-D748-9031-362336B3810A}" type="slidenum">
              <a:rPr lang="fr-FR" smtClean="0"/>
              <a:pPr/>
              <a:t>10</a:t>
            </a:fld>
            <a:endParaRPr lang="fr-FR"/>
          </a:p>
        </p:txBody>
      </p:sp>
      <p:sp>
        <p:nvSpPr>
          <p:cNvPr id="4" name="Espace réservé du texte 14">
            <a:extLst>
              <a:ext uri="{FF2B5EF4-FFF2-40B4-BE49-F238E27FC236}">
                <a16:creationId xmlns:a16="http://schemas.microsoft.com/office/drawing/2014/main" id="{50DC7BDF-30D8-316D-FE70-54FB75E22D99}"/>
              </a:ext>
            </a:extLst>
          </p:cNvPr>
          <p:cNvSpPr txBox="1">
            <a:spLocks/>
          </p:cNvSpPr>
          <p:nvPr/>
        </p:nvSpPr>
        <p:spPr>
          <a:xfrm>
            <a:off x="478261" y="1114259"/>
            <a:ext cx="9901874" cy="545208"/>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Enjeu : Renégocier l’accord de branche en tenant compte des thématiques/enjeux identifiés lors des travaux, et assurer sa diffusion auprès des entreprises de la branche</a:t>
            </a:r>
          </a:p>
        </p:txBody>
      </p:sp>
      <p:sp>
        <p:nvSpPr>
          <p:cNvPr id="8" name="Espace réservé du texte 2">
            <a:extLst>
              <a:ext uri="{FF2B5EF4-FFF2-40B4-BE49-F238E27FC236}">
                <a16:creationId xmlns:a16="http://schemas.microsoft.com/office/drawing/2014/main" id="{D11214A5-7791-68E8-FE00-B74F2587E60E}"/>
              </a:ext>
            </a:extLst>
          </p:cNvPr>
          <p:cNvSpPr txBox="1">
            <a:spLocks/>
          </p:cNvSpPr>
          <p:nvPr/>
        </p:nvSpPr>
        <p:spPr>
          <a:xfrm>
            <a:off x="5744424" y="1973959"/>
            <a:ext cx="5322969" cy="3352644"/>
          </a:xfrm>
          <a:prstGeom prst="rect">
            <a:avLst/>
          </a:prstGeom>
          <a:solidFill>
            <a:srgbClr val="3CB5A1">
              <a:alpha val="42000"/>
            </a:srgbClr>
          </a:solidFill>
        </p:spPr>
        <p:txBody>
          <a:bodyPr vert="horz" lIns="91440" tIns="45720" rIns="91440" bIns="45720" rtlCol="0">
            <a:noAutofit/>
          </a:bodyPr>
          <a:lstStyle>
            <a:lvl1pPr marL="0" indent="0" algn="l" defTabSz="914400" rtl="0" eaLnBrk="1" latinLnBrk="0" hangingPunct="1">
              <a:lnSpc>
                <a:spcPct val="90000"/>
              </a:lnSpc>
              <a:spcBef>
                <a:spcPts val="600"/>
              </a:spcBef>
              <a:buFont typeface="Arial" panose="020B0604020202020204" pitchFamily="34" charset="0"/>
              <a:buNone/>
              <a:defRPr sz="1200" b="0" i="0" kern="1200" spc="10" baseline="0">
                <a:solidFill>
                  <a:srgbClr val="30343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b="1" dirty="0">
                <a:latin typeface="Montserrat Light" panose="00000400000000000000" pitchFamily="2" charset="0"/>
              </a:rPr>
              <a:t>Pistes d’action : </a:t>
            </a:r>
          </a:p>
          <a:p>
            <a:pPr marL="285750" indent="-285750" algn="just">
              <a:buFont typeface="Wingdings" panose="05000000000000000000" pitchFamily="2" charset="2"/>
              <a:buChar char="§"/>
            </a:pPr>
            <a:r>
              <a:rPr lang="fr-FR" sz="1400" b="1" dirty="0">
                <a:latin typeface="Montserrat Light" panose="00000400000000000000" pitchFamily="2" charset="0"/>
              </a:rPr>
              <a:t>Intégrer au nouvel accord sur l’égalité professionnelle </a:t>
            </a:r>
            <a:r>
              <a:rPr lang="fr-FR" sz="1400" dirty="0">
                <a:latin typeface="Montserrat Light" panose="00000400000000000000" pitchFamily="2" charset="0"/>
              </a:rPr>
              <a:t>des domaines d’action, mesures et indicateurs : </a:t>
            </a:r>
          </a:p>
          <a:p>
            <a:pPr lvl="1" algn="just">
              <a:buFont typeface="Wingdings" panose="05000000000000000000" pitchFamily="2" charset="2"/>
              <a:buChar char="ü"/>
            </a:pPr>
            <a:r>
              <a:rPr lang="fr-FR" sz="1400" dirty="0">
                <a:latin typeface="Montserrat Light" panose="00000400000000000000" pitchFamily="2" charset="0"/>
              </a:rPr>
              <a:t>absents de l’accord conclu en 2013 (ex. mesures liées à l’accès à l’emploi)</a:t>
            </a:r>
          </a:p>
          <a:p>
            <a:pPr lvl="1" algn="just">
              <a:buFont typeface="Wingdings" panose="05000000000000000000" pitchFamily="2" charset="2"/>
              <a:buChar char="ü"/>
            </a:pPr>
            <a:r>
              <a:rPr lang="fr-FR" sz="1400" dirty="0">
                <a:latin typeface="Montserrat Light" panose="00000400000000000000" pitchFamily="2" charset="0"/>
              </a:rPr>
              <a:t>répondant aux enjeux nouveaux apparus  ces dernières années (lutte vs. les violences et agissements sexistes, droit à la déconnexion…)</a:t>
            </a:r>
          </a:p>
          <a:p>
            <a:pPr lvl="1" algn="just">
              <a:buFont typeface="Wingdings" panose="05000000000000000000" pitchFamily="2" charset="2"/>
              <a:buChar char="ü"/>
            </a:pPr>
            <a:r>
              <a:rPr lang="fr-FR" sz="1400" dirty="0">
                <a:latin typeface="Montserrat Light" panose="00000400000000000000" pitchFamily="2" charset="0"/>
              </a:rPr>
              <a:t>tenant compte des thèmes et actions aujourd’hui prévus dans les accords d’entreprise de la branche  et accords de branches analysés</a:t>
            </a:r>
          </a:p>
          <a:p>
            <a:pPr marL="285750" indent="-285750" algn="just">
              <a:buFont typeface="Wingdings" panose="05000000000000000000" pitchFamily="2" charset="2"/>
              <a:buChar char="§"/>
            </a:pPr>
            <a:r>
              <a:rPr lang="fr-FR" sz="1400" dirty="0">
                <a:latin typeface="Montserrat Light" panose="00000400000000000000" pitchFamily="2" charset="0"/>
              </a:rPr>
              <a:t>Etablir un </a:t>
            </a:r>
            <a:r>
              <a:rPr lang="fr-FR" sz="1400" b="1" dirty="0">
                <a:latin typeface="Montserrat Light" panose="00000400000000000000" pitchFamily="2" charset="0"/>
              </a:rPr>
              <a:t>plan de communication </a:t>
            </a:r>
            <a:r>
              <a:rPr lang="fr-FR" sz="1400" dirty="0">
                <a:latin typeface="Montserrat Light" panose="00000400000000000000" pitchFamily="2" charset="0"/>
              </a:rPr>
              <a:t>autour du nouvel accord sur l’égalité professionnelle, afin d’</a:t>
            </a:r>
            <a:r>
              <a:rPr lang="fr-FR" sz="1400" b="1" dirty="0">
                <a:latin typeface="Montserrat Light" panose="00000400000000000000" pitchFamily="2" charset="0"/>
              </a:rPr>
              <a:t>assurer sa notoriété et sa bonne appropriation </a:t>
            </a:r>
            <a:r>
              <a:rPr lang="fr-FR" sz="1400" dirty="0">
                <a:latin typeface="Montserrat Light" panose="00000400000000000000" pitchFamily="2" charset="0"/>
              </a:rPr>
              <a:t>par les entreprises de la branche. </a:t>
            </a:r>
          </a:p>
          <a:p>
            <a:pPr marL="285750" indent="-285750" algn="just">
              <a:buFont typeface="Wingdings" panose="05000000000000000000" pitchFamily="2" charset="2"/>
              <a:buChar char="§"/>
            </a:pPr>
            <a:endParaRPr lang="fr-FR" sz="1400" dirty="0"/>
          </a:p>
        </p:txBody>
      </p:sp>
    </p:spTree>
    <p:extLst>
      <p:ext uri="{BB962C8B-B14F-4D97-AF65-F5344CB8AC3E}">
        <p14:creationId xmlns:p14="http://schemas.microsoft.com/office/powerpoint/2010/main" val="3781694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D47A6-29F8-E709-1F54-E9D3F2261327}"/>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3249D55-85D0-FA25-DA0F-023381AC3DA4}"/>
              </a:ext>
            </a:extLst>
          </p:cNvPr>
          <p:cNvSpPr>
            <a:spLocks noGrp="1"/>
          </p:cNvSpPr>
          <p:nvPr>
            <p:ph type="body" sz="quarter" idx="18"/>
          </p:nvPr>
        </p:nvSpPr>
        <p:spPr>
          <a:xfrm>
            <a:off x="776751" y="467811"/>
            <a:ext cx="10290642" cy="401931"/>
          </a:xfrm>
        </p:spPr>
        <p:txBody>
          <a:bodyPr/>
          <a:lstStyle/>
          <a:p>
            <a:r>
              <a:rPr lang="fr-FR" dirty="0"/>
              <a:t>Les enjeux clés et les pistes d’actions à développer</a:t>
            </a:r>
          </a:p>
        </p:txBody>
      </p:sp>
      <p:sp>
        <p:nvSpPr>
          <p:cNvPr id="9" name="Espace réservé du texte 2">
            <a:extLst>
              <a:ext uri="{FF2B5EF4-FFF2-40B4-BE49-F238E27FC236}">
                <a16:creationId xmlns:a16="http://schemas.microsoft.com/office/drawing/2014/main" id="{29473F62-F5DA-A6A6-56F4-F5AA5819813C}"/>
              </a:ext>
            </a:extLst>
          </p:cNvPr>
          <p:cNvSpPr>
            <a:spLocks noGrp="1"/>
          </p:cNvSpPr>
          <p:nvPr>
            <p:ph type="body" sz="quarter" idx="24"/>
          </p:nvPr>
        </p:nvSpPr>
        <p:spPr>
          <a:xfrm>
            <a:off x="545993" y="1642046"/>
            <a:ext cx="6174403" cy="4101695"/>
          </a:xfrm>
        </p:spPr>
        <p:txBody>
          <a:bodyPr>
            <a:noAutofit/>
          </a:bodyPr>
          <a:lstStyle/>
          <a:p>
            <a:pPr algn="just"/>
            <a:r>
              <a:rPr lang="fr-FR" sz="1400" b="1" dirty="0">
                <a:latin typeface="Montserrat Light" panose="00000400000000000000" pitchFamily="2" charset="0"/>
              </a:rPr>
              <a:t>Principaux constats en lien avec l’enjeu : </a:t>
            </a:r>
          </a:p>
          <a:p>
            <a:pPr marL="285750" indent="-285750" algn="just">
              <a:buFont typeface="Wingdings" panose="05000000000000000000" pitchFamily="2" charset="2"/>
              <a:buChar char="§"/>
            </a:pPr>
            <a:r>
              <a:rPr lang="fr-FR" sz="1400" dirty="0">
                <a:latin typeface="Montserrat Light" panose="00000400000000000000" pitchFamily="2" charset="0"/>
              </a:rPr>
              <a:t>D’après l’enquête téléphonique réalisée, </a:t>
            </a:r>
            <a:r>
              <a:rPr lang="fr-FR" sz="1400" b="1" dirty="0">
                <a:latin typeface="Montserrat Light" panose="00000400000000000000" pitchFamily="2" charset="0"/>
              </a:rPr>
              <a:t>l’égalité professionnelle n’est « pas du tout » ou « plutôt pas » un sujet pour une majorité d’entreprises de la branche</a:t>
            </a:r>
            <a:r>
              <a:rPr lang="fr-FR" sz="1400" dirty="0">
                <a:latin typeface="Montserrat Light" panose="00000400000000000000" pitchFamily="2" charset="0"/>
              </a:rPr>
              <a:t> (58%). </a:t>
            </a:r>
          </a:p>
          <a:p>
            <a:pPr marL="285750" indent="-285750" algn="just">
              <a:buFont typeface="Wingdings" panose="05000000000000000000" pitchFamily="2" charset="2"/>
              <a:buChar char="§"/>
            </a:pPr>
            <a:r>
              <a:rPr lang="fr-FR" sz="1400" dirty="0">
                <a:latin typeface="Montserrat Light" panose="00000400000000000000" pitchFamily="2" charset="0"/>
              </a:rPr>
              <a:t>De la même manière, plus de la moitié des entreprises indique que </a:t>
            </a:r>
            <a:r>
              <a:rPr lang="fr-FR" sz="1400" b="1" dirty="0">
                <a:latin typeface="Montserrat Light" panose="00000400000000000000" pitchFamily="2" charset="0"/>
              </a:rPr>
              <a:t>cette thématique n’est pas abordée ou seulement ponctuellement dans le cadre du dialogue social </a:t>
            </a:r>
            <a:r>
              <a:rPr lang="fr-FR" sz="1400" dirty="0">
                <a:latin typeface="Montserrat Light" panose="00000400000000000000" pitchFamily="2" charset="0"/>
              </a:rPr>
              <a:t>entre direction et représentants du personnel.</a:t>
            </a:r>
          </a:p>
          <a:p>
            <a:pPr marL="285750" indent="-285750" algn="just">
              <a:buFont typeface="Wingdings" panose="05000000000000000000" pitchFamily="2" charset="2"/>
              <a:buChar char="§"/>
            </a:pPr>
            <a:r>
              <a:rPr lang="fr-FR" sz="1400" dirty="0">
                <a:latin typeface="Montserrat Light" panose="00000400000000000000" pitchFamily="2" charset="0"/>
              </a:rPr>
              <a:t>Les entreprises ayant engagé une réflexion sur le sujet sont aux trois-quarts des structures de 50 salariés et plus, laissant entrevoir une </a:t>
            </a:r>
            <a:r>
              <a:rPr lang="fr-FR" sz="1400" b="1" dirty="0">
                <a:latin typeface="Montserrat Light" panose="00000400000000000000" pitchFamily="2" charset="0"/>
              </a:rPr>
              <a:t>très faible appropriation de la thématique par les plus petites entreprises</a:t>
            </a:r>
            <a:r>
              <a:rPr lang="fr-FR" sz="1400" dirty="0">
                <a:latin typeface="Montserrat Light" panose="00000400000000000000" pitchFamily="2" charset="0"/>
              </a:rPr>
              <a:t>, pourtant largement majoritaires dans la branche.</a:t>
            </a:r>
          </a:p>
          <a:p>
            <a:pPr marL="285750" indent="-285750" algn="just">
              <a:buFont typeface="Wingdings" panose="05000000000000000000" pitchFamily="2" charset="2"/>
              <a:buChar char="§"/>
            </a:pPr>
            <a:r>
              <a:rPr lang="fr-FR" sz="1400" dirty="0">
                <a:solidFill>
                  <a:srgbClr val="3E3E3C"/>
                </a:solidFill>
                <a:latin typeface="Montserrat Light" panose="00000400000000000000" pitchFamily="2" charset="0"/>
                <a:ea typeface="Calibri" panose="020F0502020204030204" pitchFamily="34" charset="0"/>
                <a:cs typeface="Times New Roman (Titres CS)"/>
              </a:rPr>
              <a:t>Il s’agit donc aujourd’hui de </a:t>
            </a:r>
            <a:r>
              <a:rPr lang="fr-FR" sz="1400" b="1" dirty="0">
                <a:solidFill>
                  <a:srgbClr val="3E3E3C"/>
                </a:solidFill>
                <a:latin typeface="Montserrat Light" panose="00000400000000000000" pitchFamily="2" charset="0"/>
                <a:ea typeface="Calibri" panose="020F0502020204030204" pitchFamily="34" charset="0"/>
                <a:cs typeface="Times New Roman (Titres CS)"/>
              </a:rPr>
              <a:t>mieux faire connaitre aux entreprises les enjeux associés à l’égalité professionnelle ainsi que les avantages</a:t>
            </a:r>
            <a:r>
              <a:rPr lang="fr-FR" sz="1400" dirty="0">
                <a:solidFill>
                  <a:srgbClr val="3E3E3C"/>
                </a:solidFill>
                <a:latin typeface="Montserrat Light" panose="00000400000000000000" pitchFamily="2" charset="0"/>
                <a:ea typeface="Calibri" panose="020F0502020204030204" pitchFamily="34" charset="0"/>
                <a:cs typeface="Times New Roman (Titres CS)"/>
              </a:rPr>
              <a:t> en termes de « marque employeur ». </a:t>
            </a:r>
          </a:p>
          <a:p>
            <a:pPr marL="285750" indent="-285750" algn="just">
              <a:buFont typeface="Wingdings" panose="05000000000000000000" pitchFamily="2" charset="2"/>
              <a:buChar char="§"/>
            </a:pPr>
            <a:r>
              <a:rPr lang="fr-FR" sz="1400" dirty="0">
                <a:solidFill>
                  <a:srgbClr val="3E3E3C"/>
                </a:solidFill>
                <a:latin typeface="Montserrat Light" panose="00000400000000000000" pitchFamily="2" charset="0"/>
                <a:ea typeface="Calibri" panose="020F0502020204030204" pitchFamily="34" charset="0"/>
                <a:cs typeface="Times New Roman (Titres CS)"/>
              </a:rPr>
              <a:t>Pour être efficace, cette sensibilisation doit </a:t>
            </a:r>
            <a:r>
              <a:rPr lang="fr-FR" sz="1400" b="1" dirty="0">
                <a:solidFill>
                  <a:srgbClr val="3E3E3C"/>
                </a:solidFill>
                <a:latin typeface="Montserrat Light" panose="00000400000000000000" pitchFamily="2" charset="0"/>
                <a:ea typeface="Calibri" panose="020F0502020204030204" pitchFamily="34" charset="0"/>
                <a:cs typeface="Times New Roman (Titres CS)"/>
              </a:rPr>
              <a:t>prendre appui sur les pratiques « inspirantes »</a:t>
            </a:r>
            <a:r>
              <a:rPr lang="fr-FR" sz="1400" dirty="0">
                <a:solidFill>
                  <a:srgbClr val="3E3E3C"/>
                </a:solidFill>
                <a:latin typeface="Montserrat Light" panose="00000400000000000000" pitchFamily="2" charset="0"/>
                <a:ea typeface="Calibri" panose="020F0502020204030204" pitchFamily="34" charset="0"/>
                <a:cs typeface="Times New Roman (Titres CS)"/>
              </a:rPr>
              <a:t> identifiées dans la branche, et </a:t>
            </a:r>
            <a:r>
              <a:rPr lang="fr-FR" sz="1400" b="1" dirty="0">
                <a:solidFill>
                  <a:srgbClr val="3E3E3C"/>
                </a:solidFill>
                <a:latin typeface="Montserrat Light" panose="00000400000000000000" pitchFamily="2" charset="0"/>
                <a:ea typeface="Calibri" panose="020F0502020204030204" pitchFamily="34" charset="0"/>
                <a:cs typeface="Times New Roman (Titres CS)"/>
              </a:rPr>
              <a:t>s’accompagner d’un outillage pratique</a:t>
            </a:r>
            <a:r>
              <a:rPr lang="fr-FR" sz="1400" dirty="0">
                <a:solidFill>
                  <a:srgbClr val="3E3E3C"/>
                </a:solidFill>
                <a:latin typeface="Montserrat Light" panose="00000400000000000000" pitchFamily="2" charset="0"/>
                <a:ea typeface="Calibri" panose="020F0502020204030204" pitchFamily="34" charset="0"/>
                <a:cs typeface="Times New Roman (Titres CS)"/>
              </a:rPr>
              <a:t>.</a:t>
            </a:r>
          </a:p>
        </p:txBody>
      </p:sp>
      <p:sp>
        <p:nvSpPr>
          <p:cNvPr id="3" name="Espace réservé du numéro de diapositive 2">
            <a:extLst>
              <a:ext uri="{FF2B5EF4-FFF2-40B4-BE49-F238E27FC236}">
                <a16:creationId xmlns:a16="http://schemas.microsoft.com/office/drawing/2014/main" id="{107642B0-36DC-9635-04C2-61868874C50E}"/>
              </a:ext>
            </a:extLst>
          </p:cNvPr>
          <p:cNvSpPr>
            <a:spLocks noGrp="1"/>
          </p:cNvSpPr>
          <p:nvPr>
            <p:ph type="sldNum" sz="quarter" idx="27"/>
          </p:nvPr>
        </p:nvSpPr>
        <p:spPr/>
        <p:txBody>
          <a:bodyPr/>
          <a:lstStyle/>
          <a:p>
            <a:fld id="{209DEF0E-62F5-D748-9031-362336B3810A}" type="slidenum">
              <a:rPr lang="fr-FR" smtClean="0"/>
              <a:pPr/>
              <a:t>11</a:t>
            </a:fld>
            <a:endParaRPr lang="fr-FR"/>
          </a:p>
        </p:txBody>
      </p:sp>
      <p:sp>
        <p:nvSpPr>
          <p:cNvPr id="4" name="Espace réservé du texte 14">
            <a:extLst>
              <a:ext uri="{FF2B5EF4-FFF2-40B4-BE49-F238E27FC236}">
                <a16:creationId xmlns:a16="http://schemas.microsoft.com/office/drawing/2014/main" id="{6088B56F-4FBD-E441-37C8-EE7D078893FB}"/>
              </a:ext>
            </a:extLst>
          </p:cNvPr>
          <p:cNvSpPr txBox="1">
            <a:spLocks/>
          </p:cNvSpPr>
          <p:nvPr/>
        </p:nvSpPr>
        <p:spPr>
          <a:xfrm>
            <a:off x="478260" y="1114259"/>
            <a:ext cx="11368065" cy="527788"/>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Enjeu : Sensibiliser et outiller les entreprises de la branche sur l’égalité professionnelle hommes-femmes</a:t>
            </a:r>
          </a:p>
        </p:txBody>
      </p:sp>
      <p:sp>
        <p:nvSpPr>
          <p:cNvPr id="8" name="Espace réservé du texte 2">
            <a:extLst>
              <a:ext uri="{FF2B5EF4-FFF2-40B4-BE49-F238E27FC236}">
                <a16:creationId xmlns:a16="http://schemas.microsoft.com/office/drawing/2014/main" id="{B0B4BA1B-E358-8A2F-447A-AAEA311D84DB}"/>
              </a:ext>
            </a:extLst>
          </p:cNvPr>
          <p:cNvSpPr txBox="1">
            <a:spLocks/>
          </p:cNvSpPr>
          <p:nvPr/>
        </p:nvSpPr>
        <p:spPr>
          <a:xfrm>
            <a:off x="7078030" y="1642046"/>
            <a:ext cx="4391920" cy="3791088"/>
          </a:xfrm>
          <a:prstGeom prst="rect">
            <a:avLst/>
          </a:prstGeom>
          <a:solidFill>
            <a:srgbClr val="3CB5A1">
              <a:alpha val="42000"/>
            </a:srgbClr>
          </a:solidFill>
        </p:spPr>
        <p:txBody>
          <a:bodyPr vert="horz" lIns="91440" tIns="45720" rIns="91440" bIns="45720" rtlCol="0">
            <a:noAutofit/>
          </a:bodyPr>
          <a:lstStyle>
            <a:lvl1pPr marL="0" indent="0" algn="l" defTabSz="914400" rtl="0" eaLnBrk="1" latinLnBrk="0" hangingPunct="1">
              <a:lnSpc>
                <a:spcPct val="90000"/>
              </a:lnSpc>
              <a:spcBef>
                <a:spcPts val="600"/>
              </a:spcBef>
              <a:buFont typeface="Arial" panose="020B0604020202020204" pitchFamily="34" charset="0"/>
              <a:buNone/>
              <a:defRPr sz="1200" b="0" i="0" kern="1200" spc="10" baseline="0">
                <a:solidFill>
                  <a:srgbClr val="30343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b="1" dirty="0">
                <a:latin typeface="Montserrat Light" panose="00000400000000000000" pitchFamily="2" charset="0"/>
              </a:rPr>
              <a:t>Pistes d’action : </a:t>
            </a:r>
          </a:p>
          <a:p>
            <a:pPr marL="285750" indent="-285750" algn="just">
              <a:buFont typeface="Wingdings" panose="05000000000000000000" pitchFamily="2" charset="2"/>
              <a:buChar char="§"/>
            </a:pPr>
            <a:r>
              <a:rPr lang="fr-FR" sz="1400" b="1" dirty="0">
                <a:latin typeface="Montserrat Light" panose="00000400000000000000" pitchFamily="2" charset="0"/>
              </a:rPr>
              <a:t>Communiquer auprès des entreprises</a:t>
            </a:r>
            <a:r>
              <a:rPr lang="fr-FR" sz="1400" dirty="0">
                <a:latin typeface="Montserrat Light" panose="00000400000000000000" pitchFamily="2" charset="0"/>
              </a:rPr>
              <a:t> </a:t>
            </a:r>
            <a:r>
              <a:rPr lang="fr-FR" sz="1400" b="1" dirty="0">
                <a:latin typeface="Montserrat Light" panose="00000400000000000000" pitchFamily="2" charset="0"/>
              </a:rPr>
              <a:t>sur les enjeux associés à l’égalité professionnelle</a:t>
            </a:r>
            <a:r>
              <a:rPr lang="fr-FR" sz="1400" dirty="0">
                <a:latin typeface="Montserrat Light" panose="00000400000000000000" pitchFamily="2" charset="0"/>
              </a:rPr>
              <a:t>, en particulier en termes d’attractivité des métiers et de fidélisation des collaborateurs.</a:t>
            </a:r>
            <a:endParaRPr lang="fr-FR" sz="1400" b="1" dirty="0">
              <a:latin typeface="Montserrat Light" panose="00000400000000000000" pitchFamily="2" charset="0"/>
            </a:endParaRPr>
          </a:p>
          <a:p>
            <a:pPr marL="285750" indent="-285750" algn="just">
              <a:buFont typeface="Wingdings" panose="05000000000000000000" pitchFamily="2" charset="2"/>
              <a:buChar char="§"/>
            </a:pPr>
            <a:r>
              <a:rPr lang="fr-FR" sz="1400" b="1" dirty="0">
                <a:latin typeface="Montserrat Light" panose="00000400000000000000" pitchFamily="2" charset="0"/>
              </a:rPr>
              <a:t>Impliquer les entreprises de la branche dans les actions de sensibilisation conduites </a:t>
            </a:r>
            <a:r>
              <a:rPr lang="fr-FR" sz="1400" dirty="0">
                <a:latin typeface="Montserrat Light" panose="00000400000000000000" pitchFamily="2" charset="0"/>
              </a:rPr>
              <a:t>(ex. webinaires et réunions thématiques organisées par Atlas), dans un objectif d’essaimage des bonnes pratiques.</a:t>
            </a:r>
          </a:p>
          <a:p>
            <a:pPr marL="285750" indent="-285750" algn="just">
              <a:buFont typeface="Wingdings" panose="05000000000000000000" pitchFamily="2" charset="2"/>
              <a:buChar char="§"/>
            </a:pPr>
            <a:r>
              <a:rPr lang="fr-FR" sz="1400" b="1" dirty="0">
                <a:latin typeface="Montserrat Light" panose="00000400000000000000" pitchFamily="2" charset="0"/>
              </a:rPr>
              <a:t>Mettre à disposition des entreprises un ensemble de ressources utiles </a:t>
            </a:r>
            <a:r>
              <a:rPr lang="fr-FR" sz="1400" dirty="0">
                <a:latin typeface="Montserrat Light" panose="00000400000000000000" pitchFamily="2" charset="0"/>
              </a:rPr>
              <a:t>(fiches pratiques, guides, vidéo…) utiles pour connaître leurs obligations, mettre en œuvre un accord ou plan d’actions, et identifier les outils et/ou possibilités d’appui. </a:t>
            </a:r>
            <a:endParaRPr lang="fr-FR" sz="1400" b="1" dirty="0">
              <a:latin typeface="Montserrat Light" panose="00000400000000000000" pitchFamily="2" charset="0"/>
            </a:endParaRPr>
          </a:p>
          <a:p>
            <a:pPr marL="285750" indent="-285750" algn="just">
              <a:buFont typeface="Wingdings" panose="05000000000000000000" pitchFamily="2" charset="2"/>
              <a:buChar char="§"/>
            </a:pPr>
            <a:endParaRPr lang="fr-FR" sz="1400" dirty="0"/>
          </a:p>
        </p:txBody>
      </p:sp>
    </p:spTree>
    <p:extLst>
      <p:ext uri="{BB962C8B-B14F-4D97-AF65-F5344CB8AC3E}">
        <p14:creationId xmlns:p14="http://schemas.microsoft.com/office/powerpoint/2010/main" val="1755009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5EBED-4570-CB6C-22DF-F46C6CF65A34}"/>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CC51970-F547-3698-5D12-CA387EBC5759}"/>
              </a:ext>
            </a:extLst>
          </p:cNvPr>
          <p:cNvSpPr>
            <a:spLocks noGrp="1"/>
          </p:cNvSpPr>
          <p:nvPr>
            <p:ph type="body" sz="quarter" idx="18"/>
          </p:nvPr>
        </p:nvSpPr>
        <p:spPr>
          <a:xfrm>
            <a:off x="776751" y="467811"/>
            <a:ext cx="10290642" cy="401931"/>
          </a:xfrm>
        </p:spPr>
        <p:txBody>
          <a:bodyPr/>
          <a:lstStyle/>
          <a:p>
            <a:r>
              <a:rPr lang="fr-FR" dirty="0"/>
              <a:t>Les enjeux clés et les pistes d’actions à développer</a:t>
            </a:r>
          </a:p>
        </p:txBody>
      </p:sp>
      <p:sp>
        <p:nvSpPr>
          <p:cNvPr id="9" name="Espace réservé du texte 2">
            <a:extLst>
              <a:ext uri="{FF2B5EF4-FFF2-40B4-BE49-F238E27FC236}">
                <a16:creationId xmlns:a16="http://schemas.microsoft.com/office/drawing/2014/main" id="{4EBB008E-D5EA-8F1B-BA15-27BB9FCB06F5}"/>
              </a:ext>
            </a:extLst>
          </p:cNvPr>
          <p:cNvSpPr>
            <a:spLocks noGrp="1"/>
          </p:cNvSpPr>
          <p:nvPr>
            <p:ph type="body" sz="quarter" idx="24"/>
          </p:nvPr>
        </p:nvSpPr>
        <p:spPr>
          <a:xfrm>
            <a:off x="545993" y="1726714"/>
            <a:ext cx="6362807" cy="3928361"/>
          </a:xfrm>
        </p:spPr>
        <p:txBody>
          <a:bodyPr>
            <a:noAutofit/>
          </a:bodyPr>
          <a:lstStyle/>
          <a:p>
            <a:pPr algn="just"/>
            <a:r>
              <a:rPr lang="fr-FR" sz="1400" b="1" dirty="0">
                <a:latin typeface="Montserrat Light" panose="00000400000000000000" pitchFamily="2" charset="0"/>
              </a:rPr>
              <a:t>Principaux constats en lien avec l’enjeu : </a:t>
            </a:r>
          </a:p>
          <a:p>
            <a:pPr marL="285750" indent="-285750" algn="just">
              <a:buFont typeface="Wingdings" panose="05000000000000000000" pitchFamily="2" charset="2"/>
              <a:buChar char="§"/>
            </a:pPr>
            <a:r>
              <a:rPr lang="fr-FR" sz="1400" dirty="0">
                <a:latin typeface="Montserrat Light" panose="00000400000000000000" pitchFamily="2" charset="0"/>
              </a:rPr>
              <a:t>Depuis 2001, la négociation relative à la classification des emplois au niveau des branches doit </a:t>
            </a:r>
            <a:r>
              <a:rPr lang="fr-FR" sz="1400" b="1" dirty="0">
                <a:latin typeface="Montserrat Light" panose="00000400000000000000" pitchFamily="2" charset="0"/>
              </a:rPr>
              <a:t>prendre en compte l’objectif d’égalité professionnelle.</a:t>
            </a:r>
          </a:p>
          <a:p>
            <a:pPr marL="285750" indent="-285750" algn="just">
              <a:buFont typeface="Wingdings" panose="05000000000000000000" pitchFamily="2" charset="2"/>
              <a:buChar char="§"/>
            </a:pPr>
            <a:r>
              <a:rPr lang="fr-FR" sz="1400"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Pour rappel, la classification professionnelle vise à opérer un </a:t>
            </a:r>
            <a:r>
              <a:rPr lang="fr-FR" sz="1400" b="1"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classement</a:t>
            </a:r>
            <a:r>
              <a:rPr lang="fr-FR" sz="1400"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 des emplois ou des fonctions dans les entreprises de la branche, en fonction de divers critères comme la nature des </a:t>
            </a:r>
            <a:r>
              <a:rPr lang="fr-FR" sz="1400" b="1"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activités</a:t>
            </a:r>
            <a:r>
              <a:rPr lang="fr-FR" sz="1400"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 exercées, les </a:t>
            </a:r>
            <a:r>
              <a:rPr lang="fr-FR" sz="1400" b="1"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qualifications</a:t>
            </a:r>
            <a:r>
              <a:rPr lang="fr-FR" sz="1400"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 les </a:t>
            </a:r>
            <a:r>
              <a:rPr lang="fr-FR" sz="1400" b="1"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compétences</a:t>
            </a:r>
            <a:r>
              <a:rPr lang="fr-FR" sz="1400"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a:t>
            </a:r>
          </a:p>
          <a:p>
            <a:pPr marL="285750" indent="-285750" algn="just">
              <a:buFont typeface="Wingdings" panose="05000000000000000000" pitchFamily="2" charset="2"/>
              <a:buChar char="§"/>
            </a:pPr>
            <a:r>
              <a:rPr lang="fr-FR" sz="1400"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La classification vise à </a:t>
            </a:r>
            <a:r>
              <a:rPr lang="fr-FR" sz="1400" b="1"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classer des postes et non des individus</a:t>
            </a:r>
            <a:r>
              <a:rPr lang="fr-FR" sz="1400"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 Il n’y a donc pas d’intention discriminatoire. Le résultat peut néanmoins être discriminant si les critères retenus conduisent à </a:t>
            </a:r>
            <a:r>
              <a:rPr lang="fr-FR" sz="1400" b="1"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sous-évaluer certains emplois</a:t>
            </a:r>
            <a:r>
              <a:rPr lang="fr-FR" sz="1400"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a:t>
            </a:r>
          </a:p>
          <a:p>
            <a:pPr marL="285750" indent="-285750" algn="just">
              <a:buFont typeface="Wingdings" panose="05000000000000000000" pitchFamily="2" charset="2"/>
              <a:buChar char="§"/>
            </a:pPr>
            <a:r>
              <a:rPr lang="fr-FR" sz="1400"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Le travail sur les classifications constitue donc un </a:t>
            </a:r>
            <a:r>
              <a:rPr lang="fr-FR" sz="1400" b="1"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levier de réduction des inégalités</a:t>
            </a:r>
            <a:r>
              <a:rPr lang="fr-FR" sz="1400"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 salariales entre les femmes et les hommes et de promotion de la mixité des emplois. </a:t>
            </a:r>
          </a:p>
          <a:p>
            <a:pPr marL="285750" indent="-285750" algn="just">
              <a:buFont typeface="Wingdings" panose="05000000000000000000" pitchFamily="2" charset="2"/>
              <a:buChar char="§"/>
            </a:pPr>
            <a:r>
              <a:rPr lang="fr-FR" sz="1400"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D’après les entretiens menés, un </a:t>
            </a:r>
            <a:r>
              <a:rPr lang="fr-FR" sz="1400" b="1"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travail est en cours</a:t>
            </a:r>
            <a:r>
              <a:rPr lang="fr-FR" sz="1400"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 au sein de la </a:t>
            </a:r>
            <a:r>
              <a:rPr lang="fr-FR" sz="1400" b="1"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branche</a:t>
            </a:r>
            <a:r>
              <a:rPr lang="fr-FR" sz="1400"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 sur les </a:t>
            </a:r>
            <a:r>
              <a:rPr lang="fr-FR" sz="1400" b="1"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classifications</a:t>
            </a:r>
            <a:r>
              <a:rPr lang="fr-FR" sz="1400"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 Il pourrait être effectué en mettant la focale sur l’égalité professionnelle. </a:t>
            </a:r>
            <a:endPar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endPar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endPar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endParaRPr lang="fr-FR" sz="1400" dirty="0">
              <a:solidFill>
                <a:srgbClr val="000000"/>
              </a:solidFill>
              <a:effectLst/>
              <a:latin typeface="Montserrat" panose="00000500000000000000" pitchFamily="2" charset="0"/>
              <a:ea typeface="Yu Mincho" panose="02020400000000000000" pitchFamily="18" charset="-128"/>
              <a:cs typeface="Times New Roman" panose="02020603050405020304" pitchFamily="18" charset="0"/>
            </a:endParaRPr>
          </a:p>
          <a:p>
            <a:pPr marL="285750" indent="-285750" algn="just">
              <a:buFont typeface="Wingdings" panose="05000000000000000000" pitchFamily="2" charset="2"/>
              <a:buChar char="§"/>
            </a:pPr>
            <a:endParaRPr lang="fr-FR" sz="14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endParaRPr lang="fr-FR" sz="1400" b="1" dirty="0">
              <a:latin typeface="Montserrat Light" panose="00000400000000000000" pitchFamily="2" charset="0"/>
            </a:endParaRPr>
          </a:p>
          <a:p>
            <a:pPr marL="285750" indent="-285750" algn="just">
              <a:buFont typeface="Wingdings" panose="05000000000000000000" pitchFamily="2" charset="2"/>
              <a:buChar char="§"/>
            </a:pPr>
            <a:endParaRPr lang="fr-FR" sz="1400" dirty="0">
              <a:latin typeface="Montserrat Light" panose="00000400000000000000" pitchFamily="2" charset="0"/>
            </a:endParaRPr>
          </a:p>
          <a:p>
            <a:pPr marL="285750" indent="-285750" algn="just">
              <a:buFont typeface="Wingdings" panose="05000000000000000000" pitchFamily="2" charset="2"/>
              <a:buChar char="§"/>
            </a:pPr>
            <a:endParaRPr lang="fr-FR" sz="1400" dirty="0"/>
          </a:p>
        </p:txBody>
      </p:sp>
      <p:sp>
        <p:nvSpPr>
          <p:cNvPr id="3" name="Espace réservé du numéro de diapositive 2">
            <a:extLst>
              <a:ext uri="{FF2B5EF4-FFF2-40B4-BE49-F238E27FC236}">
                <a16:creationId xmlns:a16="http://schemas.microsoft.com/office/drawing/2014/main" id="{7F07432A-C6AA-EFB2-D7C5-31575D88C314}"/>
              </a:ext>
            </a:extLst>
          </p:cNvPr>
          <p:cNvSpPr>
            <a:spLocks noGrp="1"/>
          </p:cNvSpPr>
          <p:nvPr>
            <p:ph type="sldNum" sz="quarter" idx="27"/>
          </p:nvPr>
        </p:nvSpPr>
        <p:spPr/>
        <p:txBody>
          <a:bodyPr/>
          <a:lstStyle/>
          <a:p>
            <a:fld id="{209DEF0E-62F5-D748-9031-362336B3810A}" type="slidenum">
              <a:rPr lang="fr-FR" smtClean="0"/>
              <a:pPr/>
              <a:t>12</a:t>
            </a:fld>
            <a:endParaRPr lang="fr-FR"/>
          </a:p>
        </p:txBody>
      </p:sp>
      <p:sp>
        <p:nvSpPr>
          <p:cNvPr id="4" name="Espace réservé du texte 14">
            <a:extLst>
              <a:ext uri="{FF2B5EF4-FFF2-40B4-BE49-F238E27FC236}">
                <a16:creationId xmlns:a16="http://schemas.microsoft.com/office/drawing/2014/main" id="{4BDAB0DF-34C0-5BA0-9991-6BC7D5295BC6}"/>
              </a:ext>
            </a:extLst>
          </p:cNvPr>
          <p:cNvSpPr txBox="1">
            <a:spLocks/>
          </p:cNvSpPr>
          <p:nvPr/>
        </p:nvSpPr>
        <p:spPr>
          <a:xfrm>
            <a:off x="478260" y="1114259"/>
            <a:ext cx="11368065" cy="629388"/>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Enjeu : Travailler sur la classification pour plus d’égalité professionnelle</a:t>
            </a:r>
          </a:p>
        </p:txBody>
      </p:sp>
      <p:sp>
        <p:nvSpPr>
          <p:cNvPr id="8" name="Espace réservé du texte 2">
            <a:extLst>
              <a:ext uri="{FF2B5EF4-FFF2-40B4-BE49-F238E27FC236}">
                <a16:creationId xmlns:a16="http://schemas.microsoft.com/office/drawing/2014/main" id="{816EC954-8D56-7C5A-DFCC-5FCCA2CD203D}"/>
              </a:ext>
            </a:extLst>
          </p:cNvPr>
          <p:cNvSpPr txBox="1">
            <a:spLocks/>
          </p:cNvSpPr>
          <p:nvPr/>
        </p:nvSpPr>
        <p:spPr>
          <a:xfrm>
            <a:off x="7210616" y="1828314"/>
            <a:ext cx="3856777" cy="2024595"/>
          </a:xfrm>
          <a:prstGeom prst="rect">
            <a:avLst/>
          </a:prstGeom>
          <a:solidFill>
            <a:srgbClr val="3CB5A1">
              <a:alpha val="42000"/>
            </a:srgbClr>
          </a:solidFill>
        </p:spPr>
        <p:txBody>
          <a:bodyPr vert="horz" lIns="91440" tIns="45720" rIns="91440" bIns="45720" rtlCol="0">
            <a:noAutofit/>
          </a:bodyPr>
          <a:lstStyle>
            <a:lvl1pPr marL="0" indent="0" algn="l" defTabSz="914400" rtl="0" eaLnBrk="1" latinLnBrk="0" hangingPunct="1">
              <a:lnSpc>
                <a:spcPct val="90000"/>
              </a:lnSpc>
              <a:spcBef>
                <a:spcPts val="600"/>
              </a:spcBef>
              <a:buFont typeface="Arial" panose="020B0604020202020204" pitchFamily="34" charset="0"/>
              <a:buNone/>
              <a:defRPr sz="1200" b="0" i="0" kern="1200" spc="10" baseline="0">
                <a:solidFill>
                  <a:srgbClr val="30343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b="1" dirty="0">
                <a:latin typeface="Montserrat Light" panose="00000400000000000000" pitchFamily="2" charset="0"/>
              </a:rPr>
              <a:t>Pistes d’action : </a:t>
            </a:r>
          </a:p>
          <a:p>
            <a:pPr marL="285750" indent="-285750" algn="just">
              <a:buFont typeface="Wingdings" panose="05000000000000000000" pitchFamily="2" charset="2"/>
              <a:buChar char="§"/>
            </a:pPr>
            <a:r>
              <a:rPr lang="fr-FR" sz="1400" dirty="0">
                <a:latin typeface="Montserrat Light" panose="00000400000000000000" pitchFamily="2" charset="0"/>
              </a:rPr>
              <a:t>Etudier les classifications et </a:t>
            </a:r>
            <a:r>
              <a:rPr lang="fr-FR" sz="1400" b="1" dirty="0">
                <a:latin typeface="Montserrat Light" panose="00000400000000000000" pitchFamily="2" charset="0"/>
              </a:rPr>
              <a:t>repérer les facteurs susceptibles d’induire des discriminations.</a:t>
            </a:r>
          </a:p>
          <a:p>
            <a:pPr marL="285750" indent="-285750" algn="just">
              <a:buFont typeface="Wingdings" panose="05000000000000000000" pitchFamily="2" charset="2"/>
              <a:buChar char="§"/>
            </a:pPr>
            <a:r>
              <a:rPr lang="fr-FR" sz="1400" b="1"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Faire évoluer le cas échéant </a:t>
            </a:r>
            <a:r>
              <a:rPr lang="fr-FR" sz="1400" dirty="0">
                <a:solidFill>
                  <a:srgbClr val="000000"/>
                </a:solidFill>
                <a:effectLst/>
                <a:latin typeface="Montserrat Light" panose="00000400000000000000" pitchFamily="2" charset="0"/>
                <a:ea typeface="Yu Mincho" panose="02020400000000000000" pitchFamily="18" charset="-128"/>
                <a:cs typeface="Times New Roman" panose="02020603050405020304" pitchFamily="18" charset="0"/>
              </a:rPr>
              <a:t>la classification.</a:t>
            </a:r>
            <a:endPar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fr-FR" sz="1400" b="1" dirty="0">
                <a:latin typeface="Montserrat Light" panose="00000400000000000000" pitchFamily="2" charset="0"/>
              </a:rPr>
              <a:t>Accompagner les entreprises </a:t>
            </a:r>
            <a:r>
              <a:rPr lang="fr-FR" sz="1400" dirty="0">
                <a:latin typeface="Montserrat Light" panose="00000400000000000000" pitchFamily="2" charset="0"/>
              </a:rPr>
              <a:t>dans la mise en œuvre de la grille rénovée.</a:t>
            </a:r>
            <a:endParaRPr lang="fr-FR" sz="1400" dirty="0"/>
          </a:p>
        </p:txBody>
      </p:sp>
    </p:spTree>
    <p:extLst>
      <p:ext uri="{BB962C8B-B14F-4D97-AF65-F5344CB8AC3E}">
        <p14:creationId xmlns:p14="http://schemas.microsoft.com/office/powerpoint/2010/main" val="271661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21E73-1D8C-5E8B-F551-E37C50F19299}"/>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7C7EA1D-D174-AB3E-7EBF-F8F0983B15CD}"/>
              </a:ext>
            </a:extLst>
          </p:cNvPr>
          <p:cNvSpPr>
            <a:spLocks noGrp="1"/>
          </p:cNvSpPr>
          <p:nvPr>
            <p:ph type="body" sz="quarter" idx="18"/>
          </p:nvPr>
        </p:nvSpPr>
        <p:spPr>
          <a:xfrm>
            <a:off x="776751" y="467811"/>
            <a:ext cx="10290642" cy="401931"/>
          </a:xfrm>
        </p:spPr>
        <p:txBody>
          <a:bodyPr/>
          <a:lstStyle/>
          <a:p>
            <a:r>
              <a:rPr lang="fr-FR" dirty="0"/>
              <a:t>Les enjeux clés et les pistes d’actions à développer</a:t>
            </a:r>
          </a:p>
        </p:txBody>
      </p:sp>
      <p:sp>
        <p:nvSpPr>
          <p:cNvPr id="9" name="Espace réservé du texte 2">
            <a:extLst>
              <a:ext uri="{FF2B5EF4-FFF2-40B4-BE49-F238E27FC236}">
                <a16:creationId xmlns:a16="http://schemas.microsoft.com/office/drawing/2014/main" id="{992E464C-E662-131E-B8BD-AC4C50F214DD}"/>
              </a:ext>
            </a:extLst>
          </p:cNvPr>
          <p:cNvSpPr>
            <a:spLocks noGrp="1"/>
          </p:cNvSpPr>
          <p:nvPr>
            <p:ph type="body" sz="quarter" idx="24"/>
          </p:nvPr>
        </p:nvSpPr>
        <p:spPr>
          <a:xfrm>
            <a:off x="545993" y="1726715"/>
            <a:ext cx="6362807" cy="3472307"/>
          </a:xfrm>
        </p:spPr>
        <p:txBody>
          <a:bodyPr>
            <a:noAutofit/>
          </a:bodyPr>
          <a:lstStyle/>
          <a:p>
            <a:pPr algn="just"/>
            <a:r>
              <a:rPr lang="fr-FR" sz="1400" b="1" dirty="0">
                <a:latin typeface="Montserrat Light" panose="00000400000000000000" pitchFamily="2" charset="0"/>
              </a:rPr>
              <a:t>Principaux constats en lien avec l’enjeu : </a:t>
            </a:r>
          </a:p>
          <a:p>
            <a:pPr marL="285750" indent="-285750" algn="just">
              <a:buFont typeface="Wingdings" panose="05000000000000000000" pitchFamily="2" charset="2"/>
              <a:buChar char="§"/>
            </a:pPr>
            <a:r>
              <a:rPr lang="fr-FR" sz="1400" dirty="0">
                <a:latin typeface="Montserrat Light" panose="00000400000000000000" pitchFamily="2" charset="0"/>
              </a:rPr>
              <a:t>Les chiffres de la DARES laissent envisager qu’une</a:t>
            </a:r>
            <a:r>
              <a:rPr lang="fr-FR" sz="1400" b="1" dirty="0">
                <a:latin typeface="Montserrat Light" panose="00000400000000000000" pitchFamily="2" charset="0"/>
              </a:rPr>
              <a:t> part importante des entreprises de la branche n’ont pas de publics handicapés</a:t>
            </a:r>
            <a:r>
              <a:rPr lang="fr-FR" sz="1400" dirty="0">
                <a:latin typeface="Montserrat Light" panose="00000400000000000000" pitchFamily="2" charset="0"/>
              </a:rPr>
              <a:t> au sein de leurs effectifs, d’autant plus que 90% des entreprises de la branche ont moins de 20 salariés et ne sont pas assujetties à l’obligation d’emploi.</a:t>
            </a:r>
          </a:p>
          <a:p>
            <a:pPr marL="285750" indent="-285750" algn="just">
              <a:buFont typeface="Wingdings" panose="05000000000000000000" pitchFamily="2" charset="2"/>
              <a:buChar char="§"/>
            </a:pPr>
            <a:r>
              <a:rPr lang="fr-FR" sz="1400" dirty="0">
                <a:solidFill>
                  <a:srgbClr val="3E3E3C"/>
                </a:solidFill>
                <a:effectLst/>
                <a:latin typeface="Montserrat Light" panose="00000400000000000000" pitchFamily="2" charset="0"/>
                <a:ea typeface="Calibri" panose="020F0502020204030204" pitchFamily="34" charset="0"/>
                <a:cs typeface="Times New Roman (Titres CS)"/>
              </a:rPr>
              <a:t>Pour autant, elles jouent un rôle essentiel, dans la mesure où elles </a:t>
            </a:r>
            <a:r>
              <a:rPr lang="fr-FR" sz="1400" b="1" dirty="0">
                <a:solidFill>
                  <a:srgbClr val="3E3E3C"/>
                </a:solidFill>
                <a:effectLst/>
                <a:latin typeface="Montserrat Light" panose="00000400000000000000" pitchFamily="2" charset="0"/>
                <a:ea typeface="Calibri" panose="020F0502020204030204" pitchFamily="34" charset="0"/>
                <a:cs typeface="Times New Roman (Titres CS)"/>
              </a:rPr>
              <a:t>représenten</a:t>
            </a:r>
            <a:r>
              <a:rPr lang="fr-FR" sz="1400" b="1" dirty="0">
                <a:solidFill>
                  <a:srgbClr val="3E3E3C"/>
                </a:solidFill>
                <a:latin typeface="Montserrat Light" panose="00000400000000000000" pitchFamily="2" charset="0"/>
                <a:ea typeface="Calibri" panose="020F0502020204030204" pitchFamily="34" charset="0"/>
                <a:cs typeface="Times New Roman (Titres CS)"/>
              </a:rPr>
              <a:t>t un canal d’information incontournable</a:t>
            </a:r>
            <a:r>
              <a:rPr lang="fr-FR" sz="1400" dirty="0">
                <a:solidFill>
                  <a:srgbClr val="3E3E3C"/>
                </a:solidFill>
                <a:latin typeface="Montserrat Light" panose="00000400000000000000" pitchFamily="2" charset="0"/>
                <a:ea typeface="Calibri" panose="020F0502020204030204" pitchFamily="34" charset="0"/>
                <a:cs typeface="Times New Roman (Titres CS)"/>
              </a:rPr>
              <a:t> auprès de leurs </a:t>
            </a:r>
            <a:r>
              <a:rPr lang="fr-FR" sz="1400" b="1" dirty="0">
                <a:solidFill>
                  <a:srgbClr val="3E3E3C"/>
                </a:solidFill>
                <a:latin typeface="Montserrat Light" panose="00000400000000000000" pitchFamily="2" charset="0"/>
                <a:ea typeface="Calibri" panose="020F0502020204030204" pitchFamily="34" charset="0"/>
                <a:cs typeface="Times New Roman (Titres CS)"/>
              </a:rPr>
              <a:t>entreprises clientes</a:t>
            </a:r>
            <a:r>
              <a:rPr lang="fr-FR" sz="1400" dirty="0">
                <a:solidFill>
                  <a:srgbClr val="3E3E3C"/>
                </a:solidFill>
                <a:latin typeface="Montserrat Light" panose="00000400000000000000" pitchFamily="2" charset="0"/>
                <a:ea typeface="Calibri" panose="020F0502020204030204" pitchFamily="34" charset="0"/>
                <a:cs typeface="Times New Roman (Titres CS)"/>
              </a:rPr>
              <a:t>. </a:t>
            </a:r>
          </a:p>
          <a:p>
            <a:pPr marL="285750" indent="-285750" algn="just">
              <a:buFont typeface="Wingdings" panose="05000000000000000000" pitchFamily="2" charset="2"/>
              <a:buChar char="§"/>
            </a:pPr>
            <a:r>
              <a:rPr lang="fr-FR" sz="1400" dirty="0">
                <a:solidFill>
                  <a:srgbClr val="3E3E3C"/>
                </a:solidFill>
                <a:latin typeface="Montserrat Light" panose="00000400000000000000" pitchFamily="2" charset="0"/>
                <a:ea typeface="Calibri" panose="020F0502020204030204" pitchFamily="34" charset="0"/>
                <a:cs typeface="Times New Roman (Titres CS)"/>
              </a:rPr>
              <a:t>Elles doivent pouvoir </a:t>
            </a:r>
            <a:r>
              <a:rPr lang="fr-FR" sz="1400" b="1" dirty="0">
                <a:solidFill>
                  <a:srgbClr val="3E3E3C"/>
                </a:solidFill>
                <a:latin typeface="Montserrat Light" panose="00000400000000000000" pitchFamily="2" charset="0"/>
                <a:ea typeface="Calibri" panose="020F0502020204030204" pitchFamily="34" charset="0"/>
                <a:cs typeface="Times New Roman (Titres CS)"/>
              </a:rPr>
              <a:t>jouer un rôle de 1</a:t>
            </a:r>
            <a:r>
              <a:rPr lang="fr-FR" sz="1400" b="1" baseline="30000" dirty="0">
                <a:solidFill>
                  <a:srgbClr val="3E3E3C"/>
                </a:solidFill>
                <a:latin typeface="Montserrat Light" panose="00000400000000000000" pitchFamily="2" charset="0"/>
                <a:ea typeface="Calibri" panose="020F0502020204030204" pitchFamily="34" charset="0"/>
                <a:cs typeface="Times New Roman (Titres CS)"/>
              </a:rPr>
              <a:t>er</a:t>
            </a:r>
            <a:r>
              <a:rPr lang="fr-FR" sz="1400" b="1" dirty="0">
                <a:solidFill>
                  <a:srgbClr val="3E3E3C"/>
                </a:solidFill>
                <a:latin typeface="Montserrat Light" panose="00000400000000000000" pitchFamily="2" charset="0"/>
                <a:ea typeface="Calibri" panose="020F0502020204030204" pitchFamily="34" charset="0"/>
                <a:cs typeface="Times New Roman (Titres CS)"/>
              </a:rPr>
              <a:t> niveau </a:t>
            </a:r>
            <a:r>
              <a:rPr lang="fr-FR" sz="1400" dirty="0">
                <a:solidFill>
                  <a:srgbClr val="3E3E3C"/>
                </a:solidFill>
                <a:latin typeface="Montserrat Light" panose="00000400000000000000" pitchFamily="2" charset="0"/>
                <a:ea typeface="Calibri" panose="020F0502020204030204" pitchFamily="34" charset="0"/>
                <a:cs typeface="Times New Roman (Titres CS)"/>
              </a:rPr>
              <a:t>dans </a:t>
            </a:r>
            <a:r>
              <a:rPr lang="fr-FR" sz="1400" b="1" dirty="0">
                <a:solidFill>
                  <a:srgbClr val="3E3E3C"/>
                </a:solidFill>
                <a:latin typeface="Montserrat Light" panose="00000400000000000000" pitchFamily="2" charset="0"/>
                <a:ea typeface="Calibri" panose="020F0502020204030204" pitchFamily="34" charset="0"/>
                <a:cs typeface="Times New Roman (Titres CS)"/>
              </a:rPr>
              <a:t>l’information</a:t>
            </a:r>
            <a:r>
              <a:rPr lang="fr-FR" sz="1400" dirty="0">
                <a:solidFill>
                  <a:srgbClr val="3E3E3C"/>
                </a:solidFill>
                <a:latin typeface="Montserrat Light" panose="00000400000000000000" pitchFamily="2" charset="0"/>
                <a:ea typeface="Calibri" panose="020F0502020204030204" pitchFamily="34" charset="0"/>
                <a:cs typeface="Times New Roman (Titres CS)"/>
              </a:rPr>
              <a:t> sur le handicap, notamment sur les acteurs et les dispositifs (notamment financiers) à mobiliser. </a:t>
            </a:r>
          </a:p>
          <a:p>
            <a:pPr marL="285750" indent="-285750" algn="just">
              <a:buFont typeface="Wingdings" panose="05000000000000000000" pitchFamily="2" charset="2"/>
              <a:buChar char="§"/>
            </a:pPr>
            <a:r>
              <a:rPr lang="fr-FR" sz="1400" dirty="0">
                <a:solidFill>
                  <a:srgbClr val="3E3E3C"/>
                </a:solidFill>
                <a:latin typeface="Montserrat Light" panose="00000400000000000000" pitchFamily="2" charset="0"/>
                <a:ea typeface="Calibri" panose="020F0502020204030204" pitchFamily="34" charset="0"/>
                <a:cs typeface="Times New Roman (Titres CS)"/>
              </a:rPr>
              <a:t>Pour acculturer les entreprises de la branche, il s’agit également de pouvoir </a:t>
            </a:r>
            <a:r>
              <a:rPr lang="fr-FR" sz="1400" b="1" dirty="0">
                <a:solidFill>
                  <a:srgbClr val="3E3E3C"/>
                </a:solidFill>
                <a:latin typeface="Montserrat Light" panose="00000400000000000000" pitchFamily="2" charset="0"/>
                <a:ea typeface="Calibri" panose="020F0502020204030204" pitchFamily="34" charset="0"/>
                <a:cs typeface="Times New Roman (Titres CS)"/>
              </a:rPr>
              <a:t>en amont les sensibiliser</a:t>
            </a:r>
            <a:r>
              <a:rPr lang="fr-FR" sz="1400" dirty="0">
                <a:solidFill>
                  <a:srgbClr val="3E3E3C"/>
                </a:solidFill>
                <a:latin typeface="Montserrat Light" panose="00000400000000000000" pitchFamily="2" charset="0"/>
                <a:ea typeface="Calibri" panose="020F0502020204030204" pitchFamily="34" charset="0"/>
                <a:cs typeface="Times New Roman (Titres CS)"/>
              </a:rPr>
              <a:t> sur la thématique en s’appuyant sur des entreprises de la branche « inspirantes ». </a:t>
            </a:r>
          </a:p>
          <a:p>
            <a:pPr marL="285750" indent="-285750" algn="just">
              <a:buFont typeface="Wingdings" panose="05000000000000000000" pitchFamily="2" charset="2"/>
              <a:buChar char="§"/>
            </a:pPr>
            <a:endParaRPr lang="fr-FR" sz="1400" dirty="0"/>
          </a:p>
        </p:txBody>
      </p:sp>
      <p:sp>
        <p:nvSpPr>
          <p:cNvPr id="3" name="Espace réservé du numéro de diapositive 2">
            <a:extLst>
              <a:ext uri="{FF2B5EF4-FFF2-40B4-BE49-F238E27FC236}">
                <a16:creationId xmlns:a16="http://schemas.microsoft.com/office/drawing/2014/main" id="{221A2C5C-5FFD-317E-861B-D41298DABA17}"/>
              </a:ext>
            </a:extLst>
          </p:cNvPr>
          <p:cNvSpPr>
            <a:spLocks noGrp="1"/>
          </p:cNvSpPr>
          <p:nvPr>
            <p:ph type="sldNum" sz="quarter" idx="27"/>
          </p:nvPr>
        </p:nvSpPr>
        <p:spPr/>
        <p:txBody>
          <a:bodyPr/>
          <a:lstStyle/>
          <a:p>
            <a:fld id="{209DEF0E-62F5-D748-9031-362336B3810A}" type="slidenum">
              <a:rPr lang="fr-FR" smtClean="0"/>
              <a:pPr/>
              <a:t>13</a:t>
            </a:fld>
            <a:endParaRPr lang="fr-FR"/>
          </a:p>
        </p:txBody>
      </p:sp>
      <p:sp>
        <p:nvSpPr>
          <p:cNvPr id="4" name="Espace réservé du texte 14">
            <a:extLst>
              <a:ext uri="{FF2B5EF4-FFF2-40B4-BE49-F238E27FC236}">
                <a16:creationId xmlns:a16="http://schemas.microsoft.com/office/drawing/2014/main" id="{E8028A55-C011-6DC1-2B50-DBBFF37C9EFB}"/>
              </a:ext>
            </a:extLst>
          </p:cNvPr>
          <p:cNvSpPr txBox="1">
            <a:spLocks/>
          </p:cNvSpPr>
          <p:nvPr/>
        </p:nvSpPr>
        <p:spPr>
          <a:xfrm>
            <a:off x="478260" y="1114259"/>
            <a:ext cx="11368065" cy="629388"/>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Enjeu : Sensibiliser et acculturer les entreprises de la branche sur le handicap en lien avec leur positionnement comme conseil de proximité auprès de nombreuses entreprises</a:t>
            </a:r>
          </a:p>
        </p:txBody>
      </p:sp>
      <p:sp>
        <p:nvSpPr>
          <p:cNvPr id="8" name="Espace réservé du texte 2">
            <a:extLst>
              <a:ext uri="{FF2B5EF4-FFF2-40B4-BE49-F238E27FC236}">
                <a16:creationId xmlns:a16="http://schemas.microsoft.com/office/drawing/2014/main" id="{A8673D28-B9C6-427A-AB0C-5FF205266A99}"/>
              </a:ext>
            </a:extLst>
          </p:cNvPr>
          <p:cNvSpPr txBox="1">
            <a:spLocks/>
          </p:cNvSpPr>
          <p:nvPr/>
        </p:nvSpPr>
        <p:spPr>
          <a:xfrm>
            <a:off x="7210616" y="1828314"/>
            <a:ext cx="4635710" cy="3175487"/>
          </a:xfrm>
          <a:prstGeom prst="rect">
            <a:avLst/>
          </a:prstGeom>
          <a:solidFill>
            <a:srgbClr val="3CB5A1">
              <a:alpha val="42000"/>
            </a:srgbClr>
          </a:solidFill>
        </p:spPr>
        <p:txBody>
          <a:bodyPr vert="horz" lIns="91440" tIns="45720" rIns="91440" bIns="45720" rtlCol="0">
            <a:noAutofit/>
          </a:bodyPr>
          <a:lstStyle>
            <a:lvl1pPr marL="0" indent="0" algn="l" defTabSz="914400" rtl="0" eaLnBrk="1" latinLnBrk="0" hangingPunct="1">
              <a:lnSpc>
                <a:spcPct val="90000"/>
              </a:lnSpc>
              <a:spcBef>
                <a:spcPts val="600"/>
              </a:spcBef>
              <a:buFont typeface="Arial" panose="020B0604020202020204" pitchFamily="34" charset="0"/>
              <a:buNone/>
              <a:defRPr sz="1200" b="0" i="0" kern="1200" spc="10" baseline="0">
                <a:solidFill>
                  <a:srgbClr val="30343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b="1" dirty="0">
                <a:latin typeface="Montserrat Light" panose="00000400000000000000" pitchFamily="2" charset="0"/>
              </a:rPr>
              <a:t>Pistes d’action : </a:t>
            </a:r>
          </a:p>
          <a:p>
            <a:pPr marL="285750" indent="-285750" algn="just">
              <a:buFont typeface="Wingdings" panose="05000000000000000000" pitchFamily="2" charset="2"/>
              <a:buChar char="§"/>
            </a:pPr>
            <a:r>
              <a:rPr lang="fr-FR" sz="1400" b="1" dirty="0">
                <a:latin typeface="Montserrat Light" panose="00000400000000000000" pitchFamily="2" charset="0"/>
              </a:rPr>
              <a:t>Mettre en place un programme de webinaires</a:t>
            </a:r>
            <a:r>
              <a:rPr lang="fr-FR" sz="1400" dirty="0">
                <a:latin typeface="Montserrat Light" panose="00000400000000000000" pitchFamily="2" charset="0"/>
              </a:rPr>
              <a:t> dédiés au </a:t>
            </a:r>
            <a:r>
              <a:rPr lang="fr-FR" sz="1400" b="1" dirty="0">
                <a:latin typeface="Montserrat Light" panose="00000400000000000000" pitchFamily="2" charset="0"/>
              </a:rPr>
              <a:t>handicap</a:t>
            </a:r>
            <a:r>
              <a:rPr lang="fr-FR" sz="1400" dirty="0">
                <a:latin typeface="Montserrat Light" panose="00000400000000000000" pitchFamily="2" charset="0"/>
              </a:rPr>
              <a:t>, en lien avec l’Agefiph et la référente handicap d’Atlas</a:t>
            </a:r>
          </a:p>
          <a:p>
            <a:pPr marL="285750" indent="-285750" algn="just">
              <a:buFont typeface="Wingdings" panose="05000000000000000000" pitchFamily="2" charset="2"/>
              <a:buChar char="§"/>
            </a:pPr>
            <a:r>
              <a:rPr lang="fr-FR" sz="1400" b="1" dirty="0">
                <a:latin typeface="Montserrat Light" panose="00000400000000000000" pitchFamily="2" charset="0"/>
              </a:rPr>
              <a:t>Impliquer les entreprises </a:t>
            </a:r>
            <a:r>
              <a:rPr lang="fr-FR" sz="1400" dirty="0">
                <a:latin typeface="Montserrat Light" panose="00000400000000000000" pitchFamily="2" charset="0"/>
              </a:rPr>
              <a:t>de la branche « matures » sur le handicap dans les </a:t>
            </a:r>
            <a:r>
              <a:rPr lang="fr-FR" sz="1400" b="1" dirty="0">
                <a:latin typeface="Montserrat Light" panose="00000400000000000000" pitchFamily="2" charset="0"/>
              </a:rPr>
              <a:t>principaux évènements en lien avec la thématique (</a:t>
            </a:r>
            <a:r>
              <a:rPr lang="fr-FR" sz="1400" b="1" dirty="0" err="1">
                <a:latin typeface="Montserrat Light" panose="00000400000000000000" pitchFamily="2" charset="0"/>
              </a:rPr>
              <a:t>Duoday</a:t>
            </a:r>
            <a:r>
              <a:rPr lang="fr-FR" sz="1400" b="1" dirty="0">
                <a:latin typeface="Montserrat Light" panose="00000400000000000000" pitchFamily="2" charset="0"/>
              </a:rPr>
              <a:t>, SEEPH)</a:t>
            </a:r>
            <a:r>
              <a:rPr lang="fr-FR" sz="1400" dirty="0">
                <a:latin typeface="Montserrat Light" panose="00000400000000000000" pitchFamily="2" charset="0"/>
              </a:rPr>
              <a:t>. </a:t>
            </a:r>
          </a:p>
          <a:p>
            <a:pPr marL="285750" indent="-285750" algn="just">
              <a:buFont typeface="Wingdings" panose="05000000000000000000" pitchFamily="2" charset="2"/>
              <a:buChar char="§"/>
            </a:pPr>
            <a:r>
              <a:rPr lang="fr-FR" sz="1400" b="1" dirty="0">
                <a:latin typeface="Montserrat Light" panose="00000400000000000000" pitchFamily="2" charset="0"/>
              </a:rPr>
              <a:t>Identifier un référent handicap </a:t>
            </a:r>
            <a:r>
              <a:rPr lang="fr-FR" sz="1400" dirty="0">
                <a:latin typeface="Montserrat Light" panose="00000400000000000000" pitchFamily="2" charset="0"/>
              </a:rPr>
              <a:t>au sein de la </a:t>
            </a:r>
            <a:r>
              <a:rPr lang="fr-FR" sz="1400" b="1" dirty="0">
                <a:latin typeface="Montserrat Light" panose="00000400000000000000" pitchFamily="2" charset="0"/>
              </a:rPr>
              <a:t>branche</a:t>
            </a:r>
            <a:r>
              <a:rPr lang="fr-FR" sz="1400" dirty="0">
                <a:latin typeface="Montserrat Light" panose="00000400000000000000" pitchFamily="2" charset="0"/>
              </a:rPr>
              <a:t>, en charge de constituer un </a:t>
            </a:r>
            <a:r>
              <a:rPr lang="fr-FR" sz="1400" b="1" dirty="0">
                <a:latin typeface="Montserrat Light" panose="00000400000000000000" pitchFamily="2" charset="0"/>
              </a:rPr>
              <a:t>vivier d’entreprises</a:t>
            </a:r>
            <a:r>
              <a:rPr lang="fr-FR" sz="1400" dirty="0">
                <a:latin typeface="Montserrat Light" panose="00000400000000000000" pitchFamily="2" charset="0"/>
              </a:rPr>
              <a:t> de la branche susceptible de communiquer sur le handicap et de travailler sur le </a:t>
            </a:r>
            <a:r>
              <a:rPr lang="fr-FR" sz="1400" b="1" dirty="0">
                <a:latin typeface="Montserrat Light" panose="00000400000000000000" pitchFamily="2" charset="0"/>
              </a:rPr>
              <a:t>programme du webinaire handicap </a:t>
            </a:r>
            <a:r>
              <a:rPr lang="fr-FR" sz="1400" dirty="0">
                <a:latin typeface="Montserrat Light" panose="00000400000000000000" pitchFamily="2" charset="0"/>
              </a:rPr>
              <a:t>avec l’Agefiph et la référente handicap Atlas</a:t>
            </a:r>
          </a:p>
          <a:p>
            <a:pPr marL="285750" indent="-285750" algn="just">
              <a:buFont typeface="Wingdings" panose="05000000000000000000" pitchFamily="2" charset="2"/>
              <a:buChar char="§"/>
            </a:pPr>
            <a:endParaRPr lang="fr-FR" sz="1400" dirty="0"/>
          </a:p>
        </p:txBody>
      </p:sp>
    </p:spTree>
    <p:extLst>
      <p:ext uri="{BB962C8B-B14F-4D97-AF65-F5344CB8AC3E}">
        <p14:creationId xmlns:p14="http://schemas.microsoft.com/office/powerpoint/2010/main" val="1710950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35829-6C31-801B-A07D-A489E5FB804F}"/>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9926B59-017B-1598-ECE4-EC8901179956}"/>
              </a:ext>
            </a:extLst>
          </p:cNvPr>
          <p:cNvSpPr>
            <a:spLocks noGrp="1"/>
          </p:cNvSpPr>
          <p:nvPr>
            <p:ph type="body" sz="quarter" idx="18"/>
          </p:nvPr>
        </p:nvSpPr>
        <p:spPr>
          <a:xfrm>
            <a:off x="776751" y="467811"/>
            <a:ext cx="10290642" cy="401931"/>
          </a:xfrm>
        </p:spPr>
        <p:txBody>
          <a:bodyPr/>
          <a:lstStyle/>
          <a:p>
            <a:r>
              <a:rPr lang="fr-FR" dirty="0"/>
              <a:t>Les enjeux clés et les pistes d’actions à développer</a:t>
            </a:r>
          </a:p>
        </p:txBody>
      </p:sp>
      <p:sp>
        <p:nvSpPr>
          <p:cNvPr id="9" name="Espace réservé du texte 2">
            <a:extLst>
              <a:ext uri="{FF2B5EF4-FFF2-40B4-BE49-F238E27FC236}">
                <a16:creationId xmlns:a16="http://schemas.microsoft.com/office/drawing/2014/main" id="{0F810B6A-2106-A307-460A-E9A8297711A5}"/>
              </a:ext>
            </a:extLst>
          </p:cNvPr>
          <p:cNvSpPr>
            <a:spLocks noGrp="1"/>
          </p:cNvSpPr>
          <p:nvPr>
            <p:ph type="body" sz="quarter" idx="24"/>
          </p:nvPr>
        </p:nvSpPr>
        <p:spPr>
          <a:xfrm>
            <a:off x="478260" y="1743647"/>
            <a:ext cx="6032607" cy="4072952"/>
          </a:xfrm>
        </p:spPr>
        <p:txBody>
          <a:bodyPr>
            <a:noAutofit/>
          </a:bodyPr>
          <a:lstStyle/>
          <a:p>
            <a:pPr algn="just"/>
            <a:r>
              <a:rPr lang="fr-FR" sz="1400" b="1" dirty="0">
                <a:latin typeface="Montserrat Light" panose="00000400000000000000" pitchFamily="2" charset="0"/>
              </a:rPr>
              <a:t>Principaux constats en lien avec l’enjeu : </a:t>
            </a:r>
          </a:p>
          <a:p>
            <a:pPr marL="285750" indent="-285750" algn="just">
              <a:buFont typeface="Wingdings" panose="05000000000000000000" pitchFamily="2" charset="2"/>
              <a:buChar char="§"/>
            </a:pPr>
            <a:r>
              <a:rPr lang="fr-FR" sz="1400" dirty="0">
                <a:latin typeface="Montserrat Light" panose="00000400000000000000" pitchFamily="2" charset="0"/>
              </a:rPr>
              <a:t>Les entreprises de la branche ont globalement </a:t>
            </a:r>
            <a:r>
              <a:rPr lang="fr-FR" sz="1400" b="1" dirty="0">
                <a:latin typeface="Montserrat Light" panose="00000400000000000000" pitchFamily="2" charset="0"/>
              </a:rPr>
              <a:t>peu de démarches pro-actives</a:t>
            </a:r>
            <a:r>
              <a:rPr lang="fr-FR" sz="1400" dirty="0">
                <a:latin typeface="Montserrat Light" panose="00000400000000000000" pitchFamily="2" charset="0"/>
              </a:rPr>
              <a:t> pour recruter des personnes en situation de handicap. </a:t>
            </a:r>
          </a:p>
          <a:p>
            <a:pPr marL="285750" indent="-285750" algn="just">
              <a:buFont typeface="Wingdings" panose="05000000000000000000" pitchFamily="2" charset="2"/>
              <a:buChar char="§"/>
            </a:pPr>
            <a:r>
              <a:rPr lang="fr-FR" sz="1400" dirty="0">
                <a:latin typeface="Montserrat Light" panose="00000400000000000000" pitchFamily="2" charset="0"/>
              </a:rPr>
              <a:t>Pour autant, les </a:t>
            </a:r>
            <a:r>
              <a:rPr lang="fr-FR" sz="1400" b="1" dirty="0">
                <a:latin typeface="Montserrat Light" panose="00000400000000000000" pitchFamily="2" charset="0"/>
              </a:rPr>
              <a:t>recrutements</a:t>
            </a:r>
            <a:r>
              <a:rPr lang="fr-FR" sz="1400" dirty="0">
                <a:latin typeface="Montserrat Light" panose="00000400000000000000" pitchFamily="2" charset="0"/>
              </a:rPr>
              <a:t> dans la branche se font </a:t>
            </a:r>
            <a:r>
              <a:rPr lang="fr-FR" sz="1400" b="1" dirty="0">
                <a:latin typeface="Montserrat Light" panose="00000400000000000000" pitchFamily="2" charset="0"/>
              </a:rPr>
              <a:t>dès bac +2</a:t>
            </a:r>
            <a:r>
              <a:rPr lang="fr-FR" sz="1400" dirty="0">
                <a:latin typeface="Montserrat Light" panose="00000400000000000000" pitchFamily="2" charset="0"/>
              </a:rPr>
              <a:t>, ce qui offre des </a:t>
            </a:r>
            <a:r>
              <a:rPr lang="fr-FR" sz="1400" b="1" dirty="0">
                <a:latin typeface="Montserrat Light" panose="00000400000000000000" pitchFamily="2" charset="0"/>
              </a:rPr>
              <a:t>perspectives</a:t>
            </a:r>
            <a:r>
              <a:rPr lang="fr-FR" sz="1400" dirty="0">
                <a:latin typeface="Montserrat Light" panose="00000400000000000000" pitchFamily="2" charset="0"/>
              </a:rPr>
              <a:t> pour recruter des </a:t>
            </a:r>
            <a:r>
              <a:rPr lang="fr-FR" sz="1400" b="1" dirty="0">
                <a:latin typeface="Montserrat Light" panose="00000400000000000000" pitchFamily="2" charset="0"/>
              </a:rPr>
              <a:t>publics en situation de handicap</a:t>
            </a:r>
            <a:r>
              <a:rPr lang="fr-FR" sz="1400" dirty="0">
                <a:latin typeface="Montserrat Light" panose="00000400000000000000" pitchFamily="2" charset="0"/>
              </a:rPr>
              <a:t>, dans la mesure où ils sont </a:t>
            </a:r>
            <a:r>
              <a:rPr lang="fr-FR" sz="1400" b="1" dirty="0">
                <a:latin typeface="Montserrat Light" panose="00000400000000000000" pitchFamily="2" charset="0"/>
              </a:rPr>
              <a:t>moins qualifiés </a:t>
            </a:r>
            <a:r>
              <a:rPr lang="fr-FR" sz="1400" dirty="0">
                <a:latin typeface="Montserrat Light" panose="00000400000000000000" pitchFamily="2" charset="0"/>
              </a:rPr>
              <a:t>que le tout public. </a:t>
            </a:r>
          </a:p>
          <a:p>
            <a:pPr marL="285750" indent="-285750" algn="just">
              <a:buFont typeface="Wingdings" panose="05000000000000000000" pitchFamily="2" charset="2"/>
              <a:buChar char="§"/>
            </a:pPr>
            <a:r>
              <a:rPr lang="fr-FR" sz="1400" dirty="0">
                <a:latin typeface="Montserrat Light" panose="00000400000000000000" pitchFamily="2" charset="0"/>
              </a:rPr>
              <a:t>Une expérimentation est en cours en </a:t>
            </a:r>
            <a:r>
              <a:rPr lang="fr-FR" sz="1400" b="1" dirty="0">
                <a:latin typeface="Montserrat Light" panose="00000400000000000000" pitchFamily="2" charset="0"/>
              </a:rPr>
              <a:t>Normandie.</a:t>
            </a:r>
            <a:r>
              <a:rPr lang="fr-FR" sz="1400" dirty="0">
                <a:latin typeface="Montserrat Light" panose="00000400000000000000" pitchFamily="2" charset="0"/>
              </a:rPr>
              <a:t> Elle porte sur le recrutement de </a:t>
            </a:r>
            <a:r>
              <a:rPr lang="fr-FR" sz="1400" b="1" dirty="0">
                <a:latin typeface="Montserrat Light" panose="00000400000000000000" pitchFamily="2" charset="0"/>
              </a:rPr>
              <a:t>gestionnaires de paie </a:t>
            </a:r>
            <a:r>
              <a:rPr lang="fr-FR" sz="1400" dirty="0">
                <a:latin typeface="Montserrat Light" panose="00000400000000000000" pitchFamily="2" charset="0"/>
              </a:rPr>
              <a:t>dans des entreprises de la branche, avec l’appui d’une </a:t>
            </a:r>
            <a:r>
              <a:rPr lang="fr-FR" sz="1400" b="1" dirty="0">
                <a:latin typeface="Montserrat Light" panose="00000400000000000000" pitchFamily="2" charset="0"/>
              </a:rPr>
              <a:t>entreprise adaptée</a:t>
            </a:r>
            <a:r>
              <a:rPr lang="fr-FR" sz="1400" dirty="0">
                <a:latin typeface="Montserrat Light" panose="00000400000000000000" pitchFamily="2" charset="0"/>
              </a:rPr>
              <a:t>. </a:t>
            </a:r>
          </a:p>
          <a:p>
            <a:pPr marL="285750" indent="-285750" algn="just">
              <a:buFont typeface="Wingdings" panose="05000000000000000000" pitchFamily="2" charset="2"/>
              <a:buChar char="§"/>
            </a:pPr>
            <a:r>
              <a:rPr lang="fr-FR" sz="1400" dirty="0">
                <a:latin typeface="Montserrat Light" panose="00000400000000000000" pitchFamily="2" charset="0"/>
              </a:rPr>
              <a:t>Cette expérimentation offre des </a:t>
            </a:r>
            <a:r>
              <a:rPr lang="fr-FR" sz="1400" b="1" dirty="0">
                <a:latin typeface="Montserrat Light" panose="00000400000000000000" pitchFamily="2" charset="0"/>
              </a:rPr>
              <a:t>perspectives intéressantes. </a:t>
            </a:r>
            <a:r>
              <a:rPr lang="fr-FR" sz="1400" dirty="0">
                <a:latin typeface="Montserrat Light" panose="00000400000000000000" pitchFamily="2" charset="0"/>
              </a:rPr>
              <a:t>La </a:t>
            </a:r>
            <a:r>
              <a:rPr lang="fr-FR" sz="1400" b="1" dirty="0">
                <a:latin typeface="Montserrat Light" panose="00000400000000000000" pitchFamily="2" charset="0"/>
              </a:rPr>
              <a:t>branche</a:t>
            </a:r>
            <a:r>
              <a:rPr lang="fr-FR" sz="1400" dirty="0">
                <a:latin typeface="Montserrat Light" panose="00000400000000000000" pitchFamily="2" charset="0"/>
              </a:rPr>
              <a:t> et </a:t>
            </a:r>
            <a:r>
              <a:rPr lang="fr-FR" sz="1400" b="1" dirty="0">
                <a:latin typeface="Montserrat Light" panose="00000400000000000000" pitchFamily="2" charset="0"/>
              </a:rPr>
              <a:t>Atlas</a:t>
            </a:r>
            <a:r>
              <a:rPr lang="fr-FR" sz="1400" dirty="0">
                <a:latin typeface="Montserrat Light" panose="00000400000000000000" pitchFamily="2" charset="0"/>
              </a:rPr>
              <a:t> pourraient capitaliser sur ses enseignements en vue d’une </a:t>
            </a:r>
            <a:r>
              <a:rPr lang="fr-FR" sz="1400" b="1" dirty="0">
                <a:latin typeface="Montserrat Light" panose="00000400000000000000" pitchFamily="2" charset="0"/>
              </a:rPr>
              <a:t>déclinaison</a:t>
            </a:r>
            <a:r>
              <a:rPr lang="fr-FR" sz="1400" dirty="0">
                <a:latin typeface="Montserrat Light" panose="00000400000000000000" pitchFamily="2" charset="0"/>
              </a:rPr>
              <a:t> sur </a:t>
            </a:r>
            <a:r>
              <a:rPr lang="fr-FR" sz="1400" b="1" dirty="0">
                <a:latin typeface="Montserrat Light" panose="00000400000000000000" pitchFamily="2" charset="0"/>
              </a:rPr>
              <a:t>d’autres territoires</a:t>
            </a:r>
            <a:r>
              <a:rPr lang="fr-FR" sz="1400" dirty="0">
                <a:latin typeface="Montserrat Light" panose="00000400000000000000" pitchFamily="2" charset="0"/>
              </a:rPr>
              <a:t>. </a:t>
            </a:r>
          </a:p>
          <a:p>
            <a:pPr marL="285750" indent="-285750" algn="just">
              <a:buFont typeface="Wingdings" panose="05000000000000000000" pitchFamily="2" charset="2"/>
              <a:buChar char="§"/>
            </a:pPr>
            <a:r>
              <a:rPr lang="fr-FR" sz="1400" b="1" dirty="0">
                <a:latin typeface="Montserrat Light" panose="00000400000000000000" pitchFamily="2" charset="0"/>
              </a:rPr>
              <a:t>Au-delà de l’expérimentation</a:t>
            </a:r>
            <a:r>
              <a:rPr lang="fr-FR" sz="1400" dirty="0">
                <a:latin typeface="Montserrat Light" panose="00000400000000000000" pitchFamily="2" charset="0"/>
              </a:rPr>
              <a:t>, la </a:t>
            </a:r>
            <a:r>
              <a:rPr lang="fr-FR" sz="1400" b="1" dirty="0">
                <a:latin typeface="Montserrat Light" panose="00000400000000000000" pitchFamily="2" charset="0"/>
              </a:rPr>
              <a:t>branche</a:t>
            </a:r>
            <a:r>
              <a:rPr lang="fr-FR" sz="1400" dirty="0">
                <a:latin typeface="Montserrat Light" panose="00000400000000000000" pitchFamily="2" charset="0"/>
              </a:rPr>
              <a:t> peut jouer un rôle dans la </a:t>
            </a:r>
            <a:r>
              <a:rPr lang="fr-FR" sz="1400" b="1" dirty="0">
                <a:latin typeface="Montserrat Light" panose="00000400000000000000" pitchFamily="2" charset="0"/>
              </a:rPr>
              <a:t>mise en relation </a:t>
            </a:r>
            <a:r>
              <a:rPr lang="fr-FR" sz="1400" dirty="0">
                <a:latin typeface="Montserrat Light" panose="00000400000000000000" pitchFamily="2" charset="0"/>
              </a:rPr>
              <a:t>des entreprises avec les acteurs du handicap afin de développer l’intégration de publics en situation de handicap. </a:t>
            </a:r>
            <a:endParaRPr lang="fr-FR" sz="1400" dirty="0"/>
          </a:p>
        </p:txBody>
      </p:sp>
      <p:sp>
        <p:nvSpPr>
          <p:cNvPr id="3" name="Espace réservé du numéro de diapositive 2">
            <a:extLst>
              <a:ext uri="{FF2B5EF4-FFF2-40B4-BE49-F238E27FC236}">
                <a16:creationId xmlns:a16="http://schemas.microsoft.com/office/drawing/2014/main" id="{EC0917CF-2965-FCA5-21F2-75D6C208214F}"/>
              </a:ext>
            </a:extLst>
          </p:cNvPr>
          <p:cNvSpPr>
            <a:spLocks noGrp="1"/>
          </p:cNvSpPr>
          <p:nvPr>
            <p:ph type="sldNum" sz="quarter" idx="27"/>
          </p:nvPr>
        </p:nvSpPr>
        <p:spPr/>
        <p:txBody>
          <a:bodyPr/>
          <a:lstStyle/>
          <a:p>
            <a:fld id="{209DEF0E-62F5-D748-9031-362336B3810A}" type="slidenum">
              <a:rPr lang="fr-FR" smtClean="0"/>
              <a:pPr/>
              <a:t>14</a:t>
            </a:fld>
            <a:endParaRPr lang="fr-FR"/>
          </a:p>
        </p:txBody>
      </p:sp>
      <p:sp>
        <p:nvSpPr>
          <p:cNvPr id="4" name="Espace réservé du texte 14">
            <a:extLst>
              <a:ext uri="{FF2B5EF4-FFF2-40B4-BE49-F238E27FC236}">
                <a16:creationId xmlns:a16="http://schemas.microsoft.com/office/drawing/2014/main" id="{6A9082E4-AE86-13DA-ACBD-FDFB28983A28}"/>
              </a:ext>
            </a:extLst>
          </p:cNvPr>
          <p:cNvSpPr txBox="1">
            <a:spLocks/>
          </p:cNvSpPr>
          <p:nvPr/>
        </p:nvSpPr>
        <p:spPr>
          <a:xfrm>
            <a:off x="478261" y="1114259"/>
            <a:ext cx="11235478" cy="629388"/>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Enjeu : Appuyer les entreprises de la branche à recruter des publics en situation de handicap en s’appuyant sur le dispositif expérimental développé en Normandie et en développant le partenariat de proximité</a:t>
            </a:r>
          </a:p>
        </p:txBody>
      </p:sp>
      <p:sp>
        <p:nvSpPr>
          <p:cNvPr id="8" name="Espace réservé du texte 2">
            <a:extLst>
              <a:ext uri="{FF2B5EF4-FFF2-40B4-BE49-F238E27FC236}">
                <a16:creationId xmlns:a16="http://schemas.microsoft.com/office/drawing/2014/main" id="{F8BDE987-044B-B531-EC9D-1781A0312F3A}"/>
              </a:ext>
            </a:extLst>
          </p:cNvPr>
          <p:cNvSpPr txBox="1">
            <a:spLocks/>
          </p:cNvSpPr>
          <p:nvPr/>
        </p:nvSpPr>
        <p:spPr>
          <a:xfrm>
            <a:off x="7010399" y="1743646"/>
            <a:ext cx="4703340" cy="4072953"/>
          </a:xfrm>
          <a:prstGeom prst="rect">
            <a:avLst/>
          </a:prstGeom>
          <a:solidFill>
            <a:srgbClr val="3CB5A1">
              <a:alpha val="42000"/>
            </a:srgbClr>
          </a:solidFill>
        </p:spPr>
        <p:txBody>
          <a:bodyPr vert="horz" lIns="91440" tIns="45720" rIns="91440" bIns="45720" rtlCol="0">
            <a:noAutofit/>
          </a:bodyPr>
          <a:lstStyle>
            <a:lvl1pPr marL="0" indent="0" algn="l" defTabSz="914400" rtl="0" eaLnBrk="1" latinLnBrk="0" hangingPunct="1">
              <a:lnSpc>
                <a:spcPct val="90000"/>
              </a:lnSpc>
              <a:spcBef>
                <a:spcPts val="600"/>
              </a:spcBef>
              <a:buFont typeface="Arial" panose="020B0604020202020204" pitchFamily="34" charset="0"/>
              <a:buNone/>
              <a:defRPr sz="1200" b="0" i="0" kern="1200" spc="10" baseline="0">
                <a:solidFill>
                  <a:srgbClr val="30343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b="1" dirty="0">
                <a:latin typeface="Montserrat Light" panose="00000400000000000000" pitchFamily="2" charset="0"/>
              </a:rPr>
              <a:t>Pistes d’action : </a:t>
            </a:r>
          </a:p>
          <a:p>
            <a:pPr marL="285750" indent="-285750" algn="just">
              <a:buFont typeface="Wingdings" panose="05000000000000000000" pitchFamily="2" charset="2"/>
              <a:buChar char="§"/>
            </a:pPr>
            <a:r>
              <a:rPr lang="fr-FR" sz="1400" b="1" dirty="0">
                <a:latin typeface="Montserrat Light" panose="00000400000000000000" pitchFamily="2" charset="0"/>
              </a:rPr>
              <a:t>Modéliser et décliner </a:t>
            </a:r>
            <a:r>
              <a:rPr lang="fr-FR" sz="1400" dirty="0">
                <a:latin typeface="Montserrat Light" panose="00000400000000000000" pitchFamily="2" charset="0"/>
              </a:rPr>
              <a:t>cette expérimentation sur d’autres territoires : </a:t>
            </a:r>
          </a:p>
          <a:p>
            <a:pPr marL="971550" lvl="1" indent="-285750" algn="just">
              <a:buFont typeface="Courier New" panose="02070309020205020404" pitchFamily="49" charset="0"/>
              <a:buChar char="o"/>
            </a:pPr>
            <a:r>
              <a:rPr lang="fr-FR" sz="1400" dirty="0">
                <a:latin typeface="Montserrat Light" panose="00000400000000000000" pitchFamily="2" charset="0"/>
              </a:rPr>
              <a:t>Assurer </a:t>
            </a:r>
            <a:r>
              <a:rPr lang="fr-FR" sz="1400" b="1" dirty="0">
                <a:latin typeface="Montserrat Light" panose="00000400000000000000" pitchFamily="2" charset="0"/>
              </a:rPr>
              <a:t>un suivi et un bilan évaluatif </a:t>
            </a:r>
            <a:r>
              <a:rPr lang="fr-FR" sz="1400" dirty="0">
                <a:latin typeface="Montserrat Light" panose="00000400000000000000" pitchFamily="2" charset="0"/>
              </a:rPr>
              <a:t>de l’expérimentation menée en Normandie (fin prévue en septembre 2025). </a:t>
            </a:r>
          </a:p>
          <a:p>
            <a:pPr marL="971550" lvl="1" indent="-285750" algn="just">
              <a:buFont typeface="Courier New" panose="02070309020205020404" pitchFamily="49" charset="0"/>
              <a:buChar char="o"/>
            </a:pPr>
            <a:r>
              <a:rPr lang="fr-FR" sz="1400" b="1" dirty="0">
                <a:latin typeface="Montserrat Light" panose="00000400000000000000" pitchFamily="2" charset="0"/>
              </a:rPr>
              <a:t>Modéliser</a:t>
            </a:r>
            <a:r>
              <a:rPr lang="fr-FR" sz="1400" dirty="0">
                <a:latin typeface="Montserrat Light" panose="00000400000000000000" pitchFamily="2" charset="0"/>
              </a:rPr>
              <a:t> un </a:t>
            </a:r>
            <a:r>
              <a:rPr lang="fr-FR" sz="1400" b="1" dirty="0">
                <a:latin typeface="Montserrat Light" panose="00000400000000000000" pitchFamily="2" charset="0"/>
              </a:rPr>
              <a:t>dispositif type à décliner </a:t>
            </a:r>
            <a:r>
              <a:rPr lang="fr-FR" sz="1400" dirty="0">
                <a:latin typeface="Montserrat Light" panose="00000400000000000000" pitchFamily="2" charset="0"/>
              </a:rPr>
              <a:t>sur d’autres territoires au regard des forces et faiblesses identifiées lors de la mise en œuvre de l’expérimentation. </a:t>
            </a:r>
          </a:p>
          <a:p>
            <a:pPr marL="971550" lvl="1" indent="-285750" algn="just">
              <a:buFont typeface="Courier New" panose="02070309020205020404" pitchFamily="49" charset="0"/>
              <a:buChar char="o"/>
            </a:pPr>
            <a:r>
              <a:rPr lang="fr-FR" sz="1400" b="1" dirty="0">
                <a:latin typeface="Montserrat Light" panose="00000400000000000000" pitchFamily="2" charset="0"/>
              </a:rPr>
              <a:t>Identifier un ou plusieurs autres bassins d’emploi </a:t>
            </a:r>
            <a:r>
              <a:rPr lang="fr-FR" sz="1400" dirty="0">
                <a:latin typeface="Montserrat Light" panose="00000400000000000000" pitchFamily="2" charset="0"/>
              </a:rPr>
              <a:t>sur lequel décliner le dispositif, en s’appuyant sur la branche et Atlas.</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1" spc="0" dirty="0">
                <a:solidFill>
                  <a:srgbClr val="000000"/>
                </a:solidFill>
                <a:latin typeface="Montserrat Light" panose="00000400000000000000" pitchFamily="2" charset="0"/>
              </a:rPr>
              <a:t>Mettre en relation </a:t>
            </a:r>
            <a:r>
              <a:rPr lang="fr-FR" sz="1400" spc="0" dirty="0">
                <a:solidFill>
                  <a:srgbClr val="000000"/>
                </a:solidFill>
                <a:latin typeface="Montserrat Light" panose="00000400000000000000" pitchFamily="2" charset="0"/>
              </a:rPr>
              <a:t>les </a:t>
            </a:r>
            <a:r>
              <a:rPr lang="fr-FR" sz="1400" b="1" spc="0" dirty="0">
                <a:solidFill>
                  <a:srgbClr val="000000"/>
                </a:solidFill>
                <a:latin typeface="Montserrat Light" panose="00000400000000000000" pitchFamily="2" charset="0"/>
              </a:rPr>
              <a:t>entreprises</a:t>
            </a:r>
            <a:r>
              <a:rPr lang="fr-FR" sz="1400" spc="0" dirty="0">
                <a:solidFill>
                  <a:srgbClr val="000000"/>
                </a:solidFill>
                <a:latin typeface="Montserrat Light" panose="00000400000000000000" pitchFamily="2" charset="0"/>
              </a:rPr>
              <a:t> de la branche et les </a:t>
            </a:r>
            <a:r>
              <a:rPr lang="fr-FR" sz="1400" b="1" spc="0" dirty="0">
                <a:solidFill>
                  <a:srgbClr val="000000"/>
                </a:solidFill>
                <a:latin typeface="Montserrat Light" panose="00000400000000000000" pitchFamily="2" charset="0"/>
              </a:rPr>
              <a:t>acteurs du handicap </a:t>
            </a:r>
            <a:r>
              <a:rPr lang="fr-FR" sz="1400" spc="0" dirty="0">
                <a:solidFill>
                  <a:srgbClr val="000000"/>
                </a:solidFill>
                <a:latin typeface="Montserrat Light" panose="00000400000000000000" pitchFamily="2" charset="0"/>
              </a:rPr>
              <a:t>(Agefiph, Cap Emploi, Entreprises adaptées…) à travers un </a:t>
            </a:r>
            <a:r>
              <a:rPr lang="fr-FR" sz="1400" b="1" spc="0" dirty="0">
                <a:solidFill>
                  <a:srgbClr val="000000"/>
                </a:solidFill>
                <a:latin typeface="Montserrat Light" panose="00000400000000000000" pitchFamily="2" charset="0"/>
              </a:rPr>
              <a:t>temps d’échange en présentiel </a:t>
            </a:r>
            <a:r>
              <a:rPr lang="fr-FR" sz="1400" spc="0" dirty="0">
                <a:solidFill>
                  <a:srgbClr val="000000"/>
                </a:solidFill>
                <a:latin typeface="Montserrat Light" panose="00000400000000000000" pitchFamily="2" charset="0"/>
              </a:rPr>
              <a:t>sur un ou deux bassins d’emploi.</a:t>
            </a:r>
            <a:endParaRPr kumimoji="0" lang="fr-FR" sz="1400" i="0" u="none" strike="noStrike" kern="1200" cap="none" spc="0" normalizeH="0" baseline="0" noProof="0" dirty="0">
              <a:ln>
                <a:noFill/>
              </a:ln>
              <a:solidFill>
                <a:srgbClr val="000000"/>
              </a:solidFill>
              <a:effectLst/>
              <a:uLnTx/>
              <a:uFillTx/>
              <a:latin typeface="Montserrat Light" panose="00000400000000000000" pitchFamily="2" charset="0"/>
              <a:ea typeface="+mn-ea"/>
              <a:cs typeface="+mn-cs"/>
            </a:endParaRPr>
          </a:p>
        </p:txBody>
      </p:sp>
    </p:spTree>
    <p:extLst>
      <p:ext uri="{BB962C8B-B14F-4D97-AF65-F5344CB8AC3E}">
        <p14:creationId xmlns:p14="http://schemas.microsoft.com/office/powerpoint/2010/main" val="4201077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FF28715-5363-9CF5-D18B-DEFACFB4C714}"/>
              </a:ext>
            </a:extLst>
          </p:cNvPr>
          <p:cNvSpPr>
            <a:spLocks noGrp="1"/>
          </p:cNvSpPr>
          <p:nvPr>
            <p:ph type="body" sz="quarter" idx="10"/>
          </p:nvPr>
        </p:nvSpPr>
        <p:spPr/>
        <p:txBody>
          <a:bodyPr>
            <a:normAutofit/>
          </a:bodyPr>
          <a:lstStyle/>
          <a:p>
            <a:r>
              <a:rPr lang="fr-FR" b="1" dirty="0"/>
              <a:t>Nouvel accord de branche</a:t>
            </a:r>
          </a:p>
        </p:txBody>
      </p:sp>
      <p:sp>
        <p:nvSpPr>
          <p:cNvPr id="3" name="Espace réservé du texte 2">
            <a:extLst>
              <a:ext uri="{FF2B5EF4-FFF2-40B4-BE49-F238E27FC236}">
                <a16:creationId xmlns:a16="http://schemas.microsoft.com/office/drawing/2014/main" id="{D8F2038D-5E94-F2B4-5B87-F80255E73674}"/>
              </a:ext>
            </a:extLst>
          </p:cNvPr>
          <p:cNvSpPr>
            <a:spLocks noGrp="1"/>
          </p:cNvSpPr>
          <p:nvPr>
            <p:ph type="body" sz="quarter" idx="12"/>
          </p:nvPr>
        </p:nvSpPr>
        <p:spPr/>
        <p:txBody>
          <a:bodyPr>
            <a:normAutofit fontScale="92500" lnSpcReduction="10000"/>
          </a:bodyPr>
          <a:lstStyle/>
          <a:p>
            <a:r>
              <a:rPr lang="fr-FR" dirty="0"/>
              <a:t>4.</a:t>
            </a:r>
          </a:p>
        </p:txBody>
      </p:sp>
    </p:spTree>
    <p:extLst>
      <p:ext uri="{BB962C8B-B14F-4D97-AF65-F5344CB8AC3E}">
        <p14:creationId xmlns:p14="http://schemas.microsoft.com/office/powerpoint/2010/main" val="2620946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7AF5B-2204-F7C7-9800-CF300E23FBBE}"/>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855569B-EFAE-3C9E-733D-78279F9C85DC}"/>
              </a:ext>
            </a:extLst>
          </p:cNvPr>
          <p:cNvSpPr>
            <a:spLocks noGrp="1"/>
          </p:cNvSpPr>
          <p:nvPr>
            <p:ph type="body" sz="quarter" idx="18"/>
          </p:nvPr>
        </p:nvSpPr>
        <p:spPr>
          <a:xfrm>
            <a:off x="776751" y="467811"/>
            <a:ext cx="10290642" cy="304546"/>
          </a:xfrm>
        </p:spPr>
        <p:txBody>
          <a:bodyPr/>
          <a:lstStyle/>
          <a:p>
            <a:r>
              <a:rPr lang="fr-FR" dirty="0"/>
              <a:t>Domaine d’action n°1</a:t>
            </a:r>
          </a:p>
        </p:txBody>
      </p:sp>
      <p:sp>
        <p:nvSpPr>
          <p:cNvPr id="9" name="Espace réservé du texte 2">
            <a:extLst>
              <a:ext uri="{FF2B5EF4-FFF2-40B4-BE49-F238E27FC236}">
                <a16:creationId xmlns:a16="http://schemas.microsoft.com/office/drawing/2014/main" id="{E5A1061D-9002-F3C2-837F-3801681E2569}"/>
              </a:ext>
            </a:extLst>
          </p:cNvPr>
          <p:cNvSpPr>
            <a:spLocks noGrp="1"/>
          </p:cNvSpPr>
          <p:nvPr>
            <p:ph type="body" sz="quarter" idx="24"/>
          </p:nvPr>
        </p:nvSpPr>
        <p:spPr>
          <a:xfrm>
            <a:off x="478261" y="1675911"/>
            <a:ext cx="5075872" cy="2931600"/>
          </a:xfrm>
          <a:solidFill>
            <a:schemeClr val="bg1">
              <a:lumMod val="95000"/>
            </a:schemeClr>
          </a:solidFill>
        </p:spPr>
        <p:txBody>
          <a:bodyPr>
            <a:noAutofit/>
          </a:bodyPr>
          <a:lstStyle/>
          <a:p>
            <a:pPr algn="just"/>
            <a:r>
              <a:rPr lang="fr-FR" sz="1400" b="1" dirty="0">
                <a:latin typeface="Montserrat Light" panose="00000400000000000000" pitchFamily="2" charset="0"/>
              </a:rPr>
              <a:t>Constat</a:t>
            </a:r>
          </a:p>
          <a:p>
            <a:pPr marL="285750" indent="-285750" algn="just">
              <a:buFont typeface="Wingdings" panose="05000000000000000000" pitchFamily="2" charset="2"/>
              <a:buChar char="§"/>
            </a:pPr>
            <a:r>
              <a:rPr lang="fr-FR" sz="1400" dirty="0">
                <a:latin typeface="Montserrat Light" panose="00000400000000000000" pitchFamily="2" charset="0"/>
              </a:rPr>
              <a:t>Les investigations conduites mettent en avant que l’égalité professionnelle et la lutte contre les discriminations et/ou agissements sexistes ne constituent </a:t>
            </a:r>
            <a:r>
              <a:rPr lang="fr-FR" sz="1400" b="1" dirty="0">
                <a:latin typeface="Montserrat Light" panose="00000400000000000000" pitchFamily="2" charset="0"/>
              </a:rPr>
              <a:t>pas une priorité pour les entreprises de la branche</a:t>
            </a:r>
            <a:r>
              <a:rPr lang="fr-FR" sz="1400" dirty="0">
                <a:latin typeface="Montserrat Light" panose="00000400000000000000" pitchFamily="2" charset="0"/>
              </a:rPr>
              <a:t>. Très peu d’entre elles se sont saisies du sujet, estimant ne pas être concernées. </a:t>
            </a:r>
          </a:p>
          <a:p>
            <a:pPr marL="285750" indent="-285750" algn="just">
              <a:buFont typeface="Wingdings" panose="05000000000000000000" pitchFamily="2" charset="2"/>
              <a:buChar char="§"/>
            </a:pPr>
            <a:r>
              <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Si les entreprises de 50 salariés et plus ont mis en place l’index égalité professionnelle, elles </a:t>
            </a:r>
            <a:r>
              <a:rPr lang="fr-FR" sz="14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ne respectent pas toujours leurs obligations</a:t>
            </a:r>
            <a:r>
              <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d’élaborer un accord ou un plan d’actions sur la thématique. </a:t>
            </a:r>
          </a:p>
          <a:p>
            <a:pPr marL="285750" indent="-285750" algn="just">
              <a:buFont typeface="Wingdings" panose="05000000000000000000" pitchFamily="2" charset="2"/>
              <a:buChar char="§"/>
            </a:pPr>
            <a:r>
              <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Par ailleurs, le </a:t>
            </a:r>
            <a:r>
              <a:rPr lang="fr-FR" sz="14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niveau de connaissance de l’accord </a:t>
            </a:r>
            <a:r>
              <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de branche signé en 2013 est très </a:t>
            </a:r>
            <a:r>
              <a:rPr lang="fr-FR" sz="14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faible</a:t>
            </a:r>
            <a:r>
              <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t>
            </a:r>
          </a:p>
          <a:p>
            <a:pPr algn="just"/>
            <a:endParaRPr lang="fr-FR" sz="1400" b="1" dirty="0">
              <a:latin typeface="Montserrat Light" panose="00000400000000000000" pitchFamily="2" charset="0"/>
            </a:endParaRPr>
          </a:p>
        </p:txBody>
      </p:sp>
      <p:sp>
        <p:nvSpPr>
          <p:cNvPr id="3" name="Espace réservé du numéro de diapositive 2">
            <a:extLst>
              <a:ext uri="{FF2B5EF4-FFF2-40B4-BE49-F238E27FC236}">
                <a16:creationId xmlns:a16="http://schemas.microsoft.com/office/drawing/2014/main" id="{D0A5194A-2E30-89B8-EBF4-C39F90C9DDAC}"/>
              </a:ext>
            </a:extLst>
          </p:cNvPr>
          <p:cNvSpPr>
            <a:spLocks noGrp="1"/>
          </p:cNvSpPr>
          <p:nvPr>
            <p:ph type="sldNum" sz="quarter" idx="27"/>
          </p:nvPr>
        </p:nvSpPr>
        <p:spPr/>
        <p:txBody>
          <a:bodyPr/>
          <a:lstStyle/>
          <a:p>
            <a:fld id="{209DEF0E-62F5-D748-9031-362336B3810A}" type="slidenum">
              <a:rPr lang="fr-FR" smtClean="0"/>
              <a:pPr/>
              <a:t>16</a:t>
            </a:fld>
            <a:endParaRPr lang="fr-FR"/>
          </a:p>
        </p:txBody>
      </p:sp>
      <p:sp>
        <p:nvSpPr>
          <p:cNvPr id="4" name="Espace réservé du texte 14">
            <a:extLst>
              <a:ext uri="{FF2B5EF4-FFF2-40B4-BE49-F238E27FC236}">
                <a16:creationId xmlns:a16="http://schemas.microsoft.com/office/drawing/2014/main" id="{F50DEC48-6EC4-D3B7-F80D-D12106019865}"/>
              </a:ext>
            </a:extLst>
          </p:cNvPr>
          <p:cNvSpPr txBox="1">
            <a:spLocks/>
          </p:cNvSpPr>
          <p:nvPr/>
        </p:nvSpPr>
        <p:spPr>
          <a:xfrm>
            <a:off x="478261" y="1114259"/>
            <a:ext cx="8692372" cy="41991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La sensibilisation et la communication sur l’égalité professionnelle : constat et objectif</a:t>
            </a:r>
          </a:p>
        </p:txBody>
      </p:sp>
      <p:sp>
        <p:nvSpPr>
          <p:cNvPr id="5" name="Espace réservé du texte 2">
            <a:extLst>
              <a:ext uri="{FF2B5EF4-FFF2-40B4-BE49-F238E27FC236}">
                <a16:creationId xmlns:a16="http://schemas.microsoft.com/office/drawing/2014/main" id="{ED11ACC9-104E-77E6-0FFE-F150F05F6F4F}"/>
              </a:ext>
            </a:extLst>
          </p:cNvPr>
          <p:cNvSpPr txBox="1">
            <a:spLocks/>
          </p:cNvSpPr>
          <p:nvPr/>
        </p:nvSpPr>
        <p:spPr>
          <a:xfrm>
            <a:off x="5922072" y="1675911"/>
            <a:ext cx="5075872" cy="4067830"/>
          </a:xfrm>
          <a:prstGeom prst="rect">
            <a:avLst/>
          </a:prstGeom>
          <a:solidFill>
            <a:schemeClr val="accent5">
              <a:lumMod val="20000"/>
              <a:lumOff val="80000"/>
            </a:schemeClr>
          </a:solidFill>
        </p:spPr>
        <p:txBody>
          <a:bodyPr vert="horz" lIns="91440" tIns="45720" rIns="91440" bIns="45720" rtlCol="0">
            <a:noAutofit/>
          </a:bodyPr>
          <a:lstStyle>
            <a:lvl1pPr marL="0" indent="0" algn="l" defTabSz="914400" rtl="0" eaLnBrk="1" latinLnBrk="0" hangingPunct="1">
              <a:lnSpc>
                <a:spcPct val="90000"/>
              </a:lnSpc>
              <a:spcBef>
                <a:spcPts val="600"/>
              </a:spcBef>
              <a:buFont typeface="Arial" panose="020B0604020202020204" pitchFamily="34" charset="0"/>
              <a:buNone/>
              <a:defRPr sz="1200" b="0" i="0" kern="1200" spc="10" baseline="0">
                <a:solidFill>
                  <a:srgbClr val="30343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b="1" dirty="0">
                <a:latin typeface="Montserrat Light" panose="00000400000000000000" pitchFamily="2" charset="0"/>
              </a:rPr>
              <a:t>Objectif</a:t>
            </a:r>
          </a:p>
          <a:p>
            <a:pPr marL="285750" indent="-285750" algn="just">
              <a:buFont typeface="Wingdings" panose="05000000000000000000" pitchFamily="2" charset="2"/>
              <a:buChar char="§"/>
            </a:pPr>
            <a:r>
              <a:rPr lang="fr-FR" sz="1400" dirty="0">
                <a:latin typeface="Montserrat Light" panose="00000400000000000000" pitchFamily="2" charset="0"/>
              </a:rPr>
              <a:t>L’égalité professionnelle est aujourd’hui l’objet de demandes sociales fortes, et s’inscrit dans un mouvement plus global portant sur la diversité et l’inclusion. </a:t>
            </a:r>
          </a:p>
          <a:p>
            <a:pPr marL="285750" indent="-285750" algn="just">
              <a:buFont typeface="Wingdings" panose="05000000000000000000" pitchFamily="2" charset="2"/>
              <a:buChar char="§"/>
            </a:pPr>
            <a:r>
              <a:rPr lang="fr-FR" sz="1400" dirty="0">
                <a:latin typeface="Montserrat Light" panose="00000400000000000000" pitchFamily="2" charset="0"/>
              </a:rPr>
              <a:t>Sa prise en compte est l’opportunité pour les entreprises de la branche de pallier leurs difficultés de recrutement en attirant de nouveaux publics sensibles aux engagements sociétaux, et ainsi d’augmenter leur attractivité et celle de leurs métiers. </a:t>
            </a:r>
          </a:p>
          <a:p>
            <a:pPr marL="285750" indent="-285750" algn="just">
              <a:buFont typeface="Wingdings" panose="05000000000000000000" pitchFamily="2" charset="2"/>
              <a:buChar char="§"/>
            </a:pPr>
            <a:r>
              <a:rPr lang="fr-FR" sz="1400" dirty="0">
                <a:latin typeface="Montserrat Light" panose="00000400000000000000" pitchFamily="2" charset="0"/>
              </a:rPr>
              <a:t>Quant à la lutte contre les risques de harcèlement sexuel et d’agissements sexistes sur le lieu de travail, des moyens de prévention et de sanction doivent être mis en œuvre dans toutes les entreprises. </a:t>
            </a:r>
          </a:p>
          <a:p>
            <a:pPr marL="285750" indent="-285750" algn="just">
              <a:buFont typeface="Wingdings" panose="05000000000000000000" pitchFamily="2" charset="2"/>
              <a:buChar char="§"/>
            </a:pPr>
            <a:r>
              <a:rPr lang="fr-FR" sz="1400" dirty="0">
                <a:latin typeface="Montserrat Light" panose="00000400000000000000" pitchFamily="2" charset="0"/>
              </a:rPr>
              <a:t>La bonne appropriation de ces enjeux passe par un effort de communication à la fois sur la thématique, et sur le nouvel accord. </a:t>
            </a:r>
          </a:p>
          <a:p>
            <a:pPr algn="just"/>
            <a:endParaRPr lang="fr-FR" sz="1400" b="1" dirty="0">
              <a:latin typeface="Montserrat Light" panose="00000400000000000000" pitchFamily="2" charset="0"/>
            </a:endParaRPr>
          </a:p>
        </p:txBody>
      </p:sp>
    </p:spTree>
    <p:extLst>
      <p:ext uri="{BB962C8B-B14F-4D97-AF65-F5344CB8AC3E}">
        <p14:creationId xmlns:p14="http://schemas.microsoft.com/office/powerpoint/2010/main" val="913019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E565F-0F77-EDD8-733B-0C1AE4303C9D}"/>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D5EF5B1-641E-A31E-44F0-D10164C34EBD}"/>
              </a:ext>
            </a:extLst>
          </p:cNvPr>
          <p:cNvSpPr>
            <a:spLocks noGrp="1"/>
          </p:cNvSpPr>
          <p:nvPr>
            <p:ph type="body" sz="quarter" idx="18"/>
          </p:nvPr>
        </p:nvSpPr>
        <p:spPr>
          <a:xfrm>
            <a:off x="776751" y="467811"/>
            <a:ext cx="10290642" cy="304546"/>
          </a:xfrm>
        </p:spPr>
        <p:txBody>
          <a:bodyPr/>
          <a:lstStyle/>
          <a:p>
            <a:r>
              <a:rPr lang="fr-FR" dirty="0"/>
              <a:t>Domaine d’action n°1</a:t>
            </a:r>
          </a:p>
        </p:txBody>
      </p:sp>
      <p:sp>
        <p:nvSpPr>
          <p:cNvPr id="9" name="Espace réservé du texte 2">
            <a:extLst>
              <a:ext uri="{FF2B5EF4-FFF2-40B4-BE49-F238E27FC236}">
                <a16:creationId xmlns:a16="http://schemas.microsoft.com/office/drawing/2014/main" id="{DAB63C8E-C810-1771-EB45-991A3AD20DDB}"/>
              </a:ext>
            </a:extLst>
          </p:cNvPr>
          <p:cNvSpPr>
            <a:spLocks noGrp="1"/>
          </p:cNvSpPr>
          <p:nvPr>
            <p:ph type="body" sz="quarter" idx="24"/>
          </p:nvPr>
        </p:nvSpPr>
        <p:spPr>
          <a:xfrm>
            <a:off x="478261" y="1764688"/>
            <a:ext cx="9082989" cy="2931600"/>
          </a:xfrm>
          <a:solidFill>
            <a:schemeClr val="bg1"/>
          </a:solidFill>
        </p:spPr>
        <p:txBody>
          <a:bodyPr>
            <a:noAutofit/>
          </a:bodyPr>
          <a:lstStyle/>
          <a:p>
            <a:pPr algn="just"/>
            <a:r>
              <a:rPr lang="fr-FR" sz="1400" b="1" dirty="0">
                <a:solidFill>
                  <a:srgbClr val="0070C0"/>
                </a:solidFill>
                <a:effectLst/>
                <a:latin typeface="Montserrat Light" panose="00000400000000000000" pitchFamily="2" charset="0"/>
                <a:ea typeface="Times New Roman" panose="02020603050405020304" pitchFamily="18" charset="0"/>
                <a:cs typeface="Times New Roman" panose="02020603050405020304" pitchFamily="18" charset="0"/>
              </a:rPr>
              <a:t>Sensibilisation au thème de l’égalité professionnelle</a:t>
            </a:r>
          </a:p>
          <a:p>
            <a:pPr marL="342900" lvl="0" indent="-342900" algn="just">
              <a:buFont typeface="Wingdings" panose="05000000000000000000" pitchFamily="2" charset="2"/>
              <a:buChar char=""/>
            </a:pPr>
            <a:r>
              <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Mise en place d’</a:t>
            </a:r>
            <a:r>
              <a:rPr lang="fr-FR" sz="14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actions de sensibilisation et de formation </a:t>
            </a:r>
            <a:r>
              <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visant à lutter contre les préjugés et stéréotypes</a:t>
            </a:r>
            <a:r>
              <a:rPr lang="fr-FR" sz="14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a:t>
            </a:r>
            <a:r>
              <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pouvant faire obstacle à l’égalité professionnelle :</a:t>
            </a:r>
          </a:p>
          <a:p>
            <a:pPr marL="1028700" lvl="1" indent="-342900" algn="just">
              <a:buFont typeface="Aptos" panose="020B0004020202020204" pitchFamily="34" charset="0"/>
              <a:buChar char="-"/>
            </a:pPr>
            <a:r>
              <a:rPr lang="fr-FR" sz="1400" b="1"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Diffusion de l’accord</a:t>
            </a:r>
            <a:r>
              <a:rPr lang="fr-FR" sz="14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 sur l’égalité professionnelle femmes-hommes</a:t>
            </a:r>
          </a:p>
          <a:p>
            <a:pPr marL="1028700" lvl="1" indent="-342900" algn="just">
              <a:buFont typeface="Aptos" panose="020B0004020202020204" pitchFamily="34" charset="0"/>
              <a:buChar char="-"/>
            </a:pPr>
            <a:r>
              <a:rPr lang="fr-FR" sz="14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Mise à dispositions de </a:t>
            </a:r>
            <a:r>
              <a:rPr lang="fr-FR" sz="1400" b="1"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ressources</a:t>
            </a:r>
            <a:r>
              <a:rPr lang="fr-FR" sz="14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 (guides de bonnes pratiques…) </a:t>
            </a:r>
          </a:p>
          <a:p>
            <a:pPr marL="1028700" lvl="1" indent="-342900" algn="just">
              <a:buFont typeface="Aptos" panose="020B0004020202020204" pitchFamily="34" charset="0"/>
              <a:buChar char="-"/>
            </a:pPr>
            <a:r>
              <a:rPr lang="fr-FR" sz="14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Intégration du thème de l’égalité professionnelle et de non-discrimination dans les </a:t>
            </a:r>
            <a:r>
              <a:rPr lang="fr-FR" sz="1400" b="1"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formations</a:t>
            </a:r>
            <a:r>
              <a:rPr lang="fr-FR" sz="14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 des managers, des tuteurs / maîtres d’apprentissage, et des équipes de direction</a:t>
            </a:r>
          </a:p>
          <a:p>
            <a:pPr marL="342900" lvl="0" indent="-342900" algn="just">
              <a:buFont typeface="Wingdings" panose="05000000000000000000" pitchFamily="2" charset="2"/>
              <a:buChar char=""/>
            </a:pPr>
            <a:r>
              <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Possibilité pour tout salarié estimant faire l’objet d’un </a:t>
            </a:r>
            <a:r>
              <a:rPr lang="fr-FR" sz="14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traitement discriminant</a:t>
            </a:r>
            <a:r>
              <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en raison de caractéristiques inhérentes à sa personne de demander à être reçu par un responsable des ressources humaines, en présence s’il le souhaite d’un représentant du personnel, aux fins d’examiner les éléments constitutifs selon lui de cette discrimination</a:t>
            </a:r>
          </a:p>
          <a:p>
            <a:pPr algn="just"/>
            <a:endParaRPr lang="fr-FR" sz="1400" b="1" dirty="0">
              <a:latin typeface="Montserrat Light" panose="00000400000000000000" pitchFamily="2" charset="0"/>
            </a:endParaRPr>
          </a:p>
        </p:txBody>
      </p:sp>
      <p:sp>
        <p:nvSpPr>
          <p:cNvPr id="3" name="Espace réservé du numéro de diapositive 2">
            <a:extLst>
              <a:ext uri="{FF2B5EF4-FFF2-40B4-BE49-F238E27FC236}">
                <a16:creationId xmlns:a16="http://schemas.microsoft.com/office/drawing/2014/main" id="{91989A75-2191-E01E-5CFC-2AB7EC2288B8}"/>
              </a:ext>
            </a:extLst>
          </p:cNvPr>
          <p:cNvSpPr>
            <a:spLocks noGrp="1"/>
          </p:cNvSpPr>
          <p:nvPr>
            <p:ph type="sldNum" sz="quarter" idx="27"/>
          </p:nvPr>
        </p:nvSpPr>
        <p:spPr/>
        <p:txBody>
          <a:bodyPr/>
          <a:lstStyle/>
          <a:p>
            <a:fld id="{209DEF0E-62F5-D748-9031-362336B3810A}" type="slidenum">
              <a:rPr lang="fr-FR" smtClean="0"/>
              <a:pPr/>
              <a:t>17</a:t>
            </a:fld>
            <a:endParaRPr lang="fr-FR"/>
          </a:p>
        </p:txBody>
      </p:sp>
      <p:sp>
        <p:nvSpPr>
          <p:cNvPr id="4" name="Espace réservé du texte 14">
            <a:extLst>
              <a:ext uri="{FF2B5EF4-FFF2-40B4-BE49-F238E27FC236}">
                <a16:creationId xmlns:a16="http://schemas.microsoft.com/office/drawing/2014/main" id="{B1223EA1-20B4-E862-9EEB-F2584F0DD266}"/>
              </a:ext>
            </a:extLst>
          </p:cNvPr>
          <p:cNvSpPr txBox="1">
            <a:spLocks/>
          </p:cNvSpPr>
          <p:nvPr/>
        </p:nvSpPr>
        <p:spPr>
          <a:xfrm>
            <a:off x="478261" y="1114259"/>
            <a:ext cx="10589132" cy="41991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La sensibilisation et la communication sur l’égalité professionnelle : les mesures envisageables</a:t>
            </a:r>
          </a:p>
        </p:txBody>
      </p:sp>
    </p:spTree>
    <p:extLst>
      <p:ext uri="{BB962C8B-B14F-4D97-AF65-F5344CB8AC3E}">
        <p14:creationId xmlns:p14="http://schemas.microsoft.com/office/powerpoint/2010/main" val="2747754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D4537-112B-B871-915E-690C557AFFBE}"/>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168DD9B-C360-2C9C-0F69-F153DCFF12B6}"/>
              </a:ext>
            </a:extLst>
          </p:cNvPr>
          <p:cNvSpPr>
            <a:spLocks noGrp="1"/>
          </p:cNvSpPr>
          <p:nvPr>
            <p:ph type="body" sz="quarter" idx="18"/>
          </p:nvPr>
        </p:nvSpPr>
        <p:spPr>
          <a:xfrm>
            <a:off x="776751" y="467811"/>
            <a:ext cx="10290642" cy="304546"/>
          </a:xfrm>
        </p:spPr>
        <p:txBody>
          <a:bodyPr/>
          <a:lstStyle/>
          <a:p>
            <a:r>
              <a:rPr lang="fr-FR" dirty="0"/>
              <a:t>Domaine d’action n°1</a:t>
            </a:r>
          </a:p>
        </p:txBody>
      </p:sp>
      <p:sp>
        <p:nvSpPr>
          <p:cNvPr id="9" name="Espace réservé du texte 2">
            <a:extLst>
              <a:ext uri="{FF2B5EF4-FFF2-40B4-BE49-F238E27FC236}">
                <a16:creationId xmlns:a16="http://schemas.microsoft.com/office/drawing/2014/main" id="{69607FB4-BFC0-4730-2D87-A47D140B08C8}"/>
              </a:ext>
            </a:extLst>
          </p:cNvPr>
          <p:cNvSpPr>
            <a:spLocks noGrp="1"/>
          </p:cNvSpPr>
          <p:nvPr>
            <p:ph type="body" sz="quarter" idx="24"/>
          </p:nvPr>
        </p:nvSpPr>
        <p:spPr>
          <a:xfrm>
            <a:off x="478261" y="1764687"/>
            <a:ext cx="10308108" cy="3695080"/>
          </a:xfrm>
          <a:solidFill>
            <a:schemeClr val="bg1"/>
          </a:solidFill>
        </p:spPr>
        <p:txBody>
          <a:bodyPr>
            <a:noAutofit/>
          </a:bodyPr>
          <a:lstStyle/>
          <a:p>
            <a:pPr algn="just"/>
            <a:r>
              <a:rPr lang="fr-FR" sz="1400" b="1" dirty="0">
                <a:solidFill>
                  <a:srgbClr val="0070C0"/>
                </a:solidFill>
                <a:effectLst/>
                <a:latin typeface="Montserrat Light" panose="00000400000000000000" pitchFamily="2" charset="0"/>
                <a:ea typeface="Times New Roman" panose="02020603050405020304" pitchFamily="18" charset="0"/>
                <a:cs typeface="Times New Roman" panose="02020603050405020304" pitchFamily="18" charset="0"/>
              </a:rPr>
              <a:t>Lutte contre les risques de harcèlement sexuel et d’agissements sexistes</a:t>
            </a:r>
          </a:p>
          <a:p>
            <a:pPr marL="342900" lvl="0" indent="-342900" algn="just">
              <a:buFont typeface="Wingdings" panose="05000000000000000000" pitchFamily="2" charset="2"/>
              <a:buChar char=""/>
            </a:pPr>
            <a:r>
              <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Rappel des </a:t>
            </a:r>
            <a:r>
              <a:rPr lang="fr-FR" sz="14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obligations faites aux entreprises</a:t>
            </a:r>
            <a:r>
              <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en matière de prévention des risques de harcèlement sexuel : </a:t>
            </a:r>
          </a:p>
          <a:p>
            <a:pPr marL="1028700" lvl="1" indent="-342900" algn="just">
              <a:buFont typeface="Aptos" panose="020B0004020202020204" pitchFamily="34" charset="0"/>
              <a:buChar char="-"/>
            </a:pPr>
            <a:r>
              <a:rPr lang="fr-FR" sz="14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Dans toutes les entreprises, </a:t>
            </a:r>
            <a:r>
              <a:rPr lang="fr-FR" sz="1400" b="1"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affichage du texte de loi</a:t>
            </a:r>
            <a:r>
              <a:rPr lang="fr-FR" sz="14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 réprimant le harcèlement sexuel ainsi que des </a:t>
            </a:r>
            <a:r>
              <a:rPr lang="fr-FR" sz="1400" b="1"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informations sur les actions contentieuses</a:t>
            </a:r>
            <a:r>
              <a:rPr lang="fr-FR" sz="14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 civiles et pénales ouvertes en la matière, et sur les </a:t>
            </a:r>
            <a:r>
              <a:rPr lang="fr-FR" sz="1400" b="1"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coordonnées des autorités et services</a:t>
            </a:r>
            <a:r>
              <a:rPr lang="fr-FR" sz="14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 compétents</a:t>
            </a:r>
          </a:p>
          <a:p>
            <a:pPr marL="1028700" lvl="1" indent="-342900" algn="just">
              <a:buFont typeface="Aptos" panose="020B0004020202020204" pitchFamily="34" charset="0"/>
              <a:buChar char="-"/>
            </a:pPr>
            <a:r>
              <a:rPr lang="fr-FR" sz="14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Dans les entreprises d’au moins 20 salariés, mention dans le </a:t>
            </a:r>
            <a:r>
              <a:rPr lang="fr-FR" sz="1400" b="1"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règlement intérieur</a:t>
            </a:r>
            <a:r>
              <a:rPr lang="fr-FR" sz="14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 des dispositions du code du travail relatives au harcèlement sexuel ainsi qu’aux agissements sexistes</a:t>
            </a:r>
          </a:p>
          <a:p>
            <a:pPr marL="1028700" lvl="1" indent="-342900" algn="just">
              <a:buFont typeface="Aptos" panose="020B0004020202020204" pitchFamily="34" charset="0"/>
              <a:buChar char="-"/>
            </a:pPr>
            <a:r>
              <a:rPr lang="fr-FR" sz="14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Dans les entreprises d’au moins 250 salariés, désignation d’un(e) </a:t>
            </a:r>
            <a:r>
              <a:rPr lang="fr-FR" sz="1400" b="1"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référent(e)</a:t>
            </a:r>
            <a:r>
              <a:rPr lang="fr-FR" sz="14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 en matière de lutte contre le harcèlement sexuel et les agissements sexistes </a:t>
            </a:r>
          </a:p>
          <a:p>
            <a:pPr marL="1028700" lvl="1" indent="-342900" algn="just">
              <a:buFont typeface="Aptos" panose="020B0004020202020204" pitchFamily="34" charset="0"/>
              <a:buChar char="-"/>
            </a:pPr>
            <a:r>
              <a:rPr lang="fr-FR" sz="14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Elaboration d’une </a:t>
            </a:r>
            <a:r>
              <a:rPr lang="fr-FR" sz="1400" b="1"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procédure interne de signalement</a:t>
            </a:r>
            <a:r>
              <a:rPr lang="fr-FR" sz="14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 et de traitement de faits de harcèlement sexuel</a:t>
            </a:r>
          </a:p>
          <a:p>
            <a:pPr marL="342900" lvl="0" indent="-342900" algn="just">
              <a:buFont typeface="Wingdings" panose="05000000000000000000" pitchFamily="2" charset="2"/>
              <a:buChar char=""/>
            </a:pPr>
            <a:r>
              <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Mise en place d’</a:t>
            </a:r>
            <a:r>
              <a:rPr lang="fr-FR" sz="14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actions de sensibilisation </a:t>
            </a:r>
            <a:r>
              <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à destination des salariés, afin que ceux-ci signalent tout fait de harcèlement sexuel ou tout agissement sexiste dans l’entreprise</a:t>
            </a:r>
          </a:p>
          <a:p>
            <a:pPr marL="342900" lvl="0" indent="-342900" algn="just">
              <a:buFont typeface="Wingdings" panose="05000000000000000000" pitchFamily="2" charset="2"/>
              <a:buChar char=""/>
            </a:pPr>
            <a:r>
              <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Sensibilisation des </a:t>
            </a:r>
            <a:r>
              <a:rPr lang="fr-FR" sz="14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tuteurs / maîtres d'apprentissage</a:t>
            </a:r>
            <a:r>
              <a:rPr lang="fr-FR" sz="14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à la prévention du harcèlement sexuel au travail</a:t>
            </a:r>
          </a:p>
          <a:p>
            <a:pPr marL="342900" lvl="0" indent="-342900" algn="just" fontAlgn="base">
              <a:buFont typeface="Wingdings" panose="05000000000000000000" pitchFamily="2" charset="2"/>
              <a:buChar char=""/>
            </a:pPr>
            <a:r>
              <a:rPr lang="fr-FR" sz="1400" b="1" spc="10" dirty="0">
                <a:solidFill>
                  <a:srgbClr val="303431"/>
                </a:solidFill>
                <a:effectLst/>
                <a:latin typeface="Montserrat Light" panose="00000400000000000000" pitchFamily="2" charset="0"/>
                <a:ea typeface="Times New Roman" panose="02020603050405020304" pitchFamily="18" charset="0"/>
                <a:cs typeface="Arial" panose="020B0604020202020204" pitchFamily="34" charset="0"/>
              </a:rPr>
              <a:t>Formation des managers </a:t>
            </a:r>
            <a:r>
              <a:rPr lang="fr-FR" sz="1400" spc="10" dirty="0">
                <a:solidFill>
                  <a:srgbClr val="303431"/>
                </a:solidFill>
                <a:effectLst/>
                <a:latin typeface="Montserrat Light" panose="00000400000000000000" pitchFamily="2" charset="0"/>
                <a:ea typeface="Times New Roman" panose="02020603050405020304" pitchFamily="18" charset="0"/>
                <a:cs typeface="Arial" panose="020B0604020202020204" pitchFamily="34" charset="0"/>
              </a:rPr>
              <a:t>à la détection de situations de harcèlement sexuel ou d’agissements sexistes</a:t>
            </a:r>
            <a:r>
              <a:rPr lang="fr-FR" sz="1400" dirty="0">
                <a:effectLst/>
                <a:latin typeface="Montserrat Light" panose="00000400000000000000" pitchFamily="2" charset="0"/>
                <a:ea typeface="Times New Roman" panose="02020603050405020304" pitchFamily="18" charset="0"/>
                <a:cs typeface="Arial" panose="020B0604020202020204" pitchFamily="34" charset="0"/>
              </a:rPr>
              <a:t>​</a:t>
            </a:r>
            <a:endParaRPr lang="fr-FR" sz="1400" dirty="0">
              <a:effectLst/>
              <a:latin typeface="Montserrat Light" panose="00000400000000000000" pitchFamily="2" charset="0"/>
              <a:ea typeface="Times New Roman" panose="02020603050405020304" pitchFamily="18" charset="0"/>
            </a:endParaRPr>
          </a:p>
          <a:p>
            <a:pPr marL="342900" lvl="0" indent="-342900" algn="just" fontAlgn="base">
              <a:buFont typeface="Wingdings" panose="05000000000000000000" pitchFamily="2" charset="2"/>
              <a:buChar char=""/>
            </a:pPr>
            <a:r>
              <a:rPr lang="fr-FR" sz="1400" b="1" spc="10" dirty="0">
                <a:solidFill>
                  <a:srgbClr val="303431"/>
                </a:solidFill>
                <a:effectLst/>
                <a:latin typeface="Montserrat Light" panose="00000400000000000000" pitchFamily="2" charset="0"/>
                <a:ea typeface="Times New Roman" panose="02020603050405020304" pitchFamily="18" charset="0"/>
                <a:cs typeface="Arial" panose="020B0604020202020204" pitchFamily="34" charset="0"/>
              </a:rPr>
              <a:t>Elaboration d’une charte </a:t>
            </a:r>
            <a:r>
              <a:rPr lang="fr-FR" sz="1400" spc="10" dirty="0">
                <a:solidFill>
                  <a:srgbClr val="303431"/>
                </a:solidFill>
                <a:effectLst/>
                <a:latin typeface="Montserrat Light" panose="00000400000000000000" pitchFamily="2" charset="0"/>
                <a:ea typeface="Times New Roman" panose="02020603050405020304" pitchFamily="18" charset="0"/>
                <a:cs typeface="Arial" panose="020B0604020202020204" pitchFamily="34" charset="0"/>
              </a:rPr>
              <a:t>sur la non-tolérance des propos sexistes</a:t>
            </a:r>
            <a:endParaRPr lang="fr-FR" sz="1400" dirty="0">
              <a:effectLst/>
              <a:latin typeface="Montserrat Light" panose="00000400000000000000" pitchFamily="2" charset="0"/>
              <a:ea typeface="Times New Roman" panose="02020603050405020304" pitchFamily="18" charset="0"/>
            </a:endParaRPr>
          </a:p>
          <a:p>
            <a:pPr algn="just"/>
            <a:endParaRPr lang="fr-FR" sz="1400" b="1" dirty="0">
              <a:latin typeface="Montserrat Light" panose="00000400000000000000" pitchFamily="2" charset="0"/>
            </a:endParaRPr>
          </a:p>
        </p:txBody>
      </p:sp>
      <p:sp>
        <p:nvSpPr>
          <p:cNvPr id="3" name="Espace réservé du numéro de diapositive 2">
            <a:extLst>
              <a:ext uri="{FF2B5EF4-FFF2-40B4-BE49-F238E27FC236}">
                <a16:creationId xmlns:a16="http://schemas.microsoft.com/office/drawing/2014/main" id="{9BB7BCFF-2AF4-3ADB-1BC5-BB3154B2C85E}"/>
              </a:ext>
            </a:extLst>
          </p:cNvPr>
          <p:cNvSpPr>
            <a:spLocks noGrp="1"/>
          </p:cNvSpPr>
          <p:nvPr>
            <p:ph type="sldNum" sz="quarter" idx="27"/>
          </p:nvPr>
        </p:nvSpPr>
        <p:spPr/>
        <p:txBody>
          <a:bodyPr/>
          <a:lstStyle/>
          <a:p>
            <a:fld id="{209DEF0E-62F5-D748-9031-362336B3810A}" type="slidenum">
              <a:rPr lang="fr-FR" smtClean="0"/>
              <a:pPr/>
              <a:t>18</a:t>
            </a:fld>
            <a:endParaRPr lang="fr-FR"/>
          </a:p>
        </p:txBody>
      </p:sp>
      <p:sp>
        <p:nvSpPr>
          <p:cNvPr id="4" name="Espace réservé du texte 14">
            <a:extLst>
              <a:ext uri="{FF2B5EF4-FFF2-40B4-BE49-F238E27FC236}">
                <a16:creationId xmlns:a16="http://schemas.microsoft.com/office/drawing/2014/main" id="{74AF3912-D276-A8EF-F889-476C31804426}"/>
              </a:ext>
            </a:extLst>
          </p:cNvPr>
          <p:cNvSpPr txBox="1">
            <a:spLocks/>
          </p:cNvSpPr>
          <p:nvPr/>
        </p:nvSpPr>
        <p:spPr>
          <a:xfrm>
            <a:off x="478261" y="1114259"/>
            <a:ext cx="10589132" cy="41991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La sensibilisation et la communication sur l’égalité professionnelle : les mesures envisageables</a:t>
            </a:r>
          </a:p>
        </p:txBody>
      </p:sp>
    </p:spTree>
    <p:extLst>
      <p:ext uri="{BB962C8B-B14F-4D97-AF65-F5344CB8AC3E}">
        <p14:creationId xmlns:p14="http://schemas.microsoft.com/office/powerpoint/2010/main" val="2813441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D6A83-FC93-7389-76B3-D92F7F73B0DE}"/>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6C7391F-5890-EBF8-A1A1-672685F834C3}"/>
              </a:ext>
            </a:extLst>
          </p:cNvPr>
          <p:cNvSpPr>
            <a:spLocks noGrp="1"/>
          </p:cNvSpPr>
          <p:nvPr>
            <p:ph type="body" sz="quarter" idx="18"/>
          </p:nvPr>
        </p:nvSpPr>
        <p:spPr>
          <a:xfrm>
            <a:off x="776751" y="467811"/>
            <a:ext cx="10290642" cy="304546"/>
          </a:xfrm>
        </p:spPr>
        <p:txBody>
          <a:bodyPr/>
          <a:lstStyle/>
          <a:p>
            <a:r>
              <a:rPr lang="fr-FR" dirty="0"/>
              <a:t>Domaine d’action n°2</a:t>
            </a:r>
          </a:p>
        </p:txBody>
      </p:sp>
      <p:sp>
        <p:nvSpPr>
          <p:cNvPr id="9" name="Espace réservé du texte 2">
            <a:extLst>
              <a:ext uri="{FF2B5EF4-FFF2-40B4-BE49-F238E27FC236}">
                <a16:creationId xmlns:a16="http://schemas.microsoft.com/office/drawing/2014/main" id="{981A33C0-8698-ACB2-667F-BD5FDB0D74C0}"/>
              </a:ext>
            </a:extLst>
          </p:cNvPr>
          <p:cNvSpPr>
            <a:spLocks noGrp="1"/>
          </p:cNvSpPr>
          <p:nvPr>
            <p:ph type="body" sz="quarter" idx="24"/>
          </p:nvPr>
        </p:nvSpPr>
        <p:spPr>
          <a:xfrm>
            <a:off x="478261" y="1675910"/>
            <a:ext cx="5333960" cy="4157331"/>
          </a:xfrm>
          <a:solidFill>
            <a:schemeClr val="bg1">
              <a:lumMod val="95000"/>
            </a:schemeClr>
          </a:solidFill>
        </p:spPr>
        <p:txBody>
          <a:bodyPr>
            <a:noAutofit/>
          </a:bodyPr>
          <a:lstStyle/>
          <a:p>
            <a:pPr algn="just"/>
            <a:r>
              <a:rPr lang="fr-FR" sz="1400" b="1" dirty="0">
                <a:latin typeface="Montserrat Light" panose="00000400000000000000" pitchFamily="2" charset="0"/>
              </a:rPr>
              <a:t>Constat</a:t>
            </a:r>
          </a:p>
          <a:p>
            <a:pPr marL="285750" indent="-285750" algn="just">
              <a:buFont typeface="Wingdings" panose="05000000000000000000" pitchFamily="2" charset="2"/>
              <a:buChar char="§"/>
            </a:pPr>
            <a:r>
              <a:rPr lang="fr-FR" sz="1400" dirty="0">
                <a:latin typeface="Montserrat Light" panose="00000400000000000000" pitchFamily="2" charset="0"/>
              </a:rPr>
              <a:t>D’après la Loi (</a:t>
            </a:r>
            <a:r>
              <a:rPr lang="fr-FR" sz="1400" dirty="0">
                <a:latin typeface="Montserrat Light" panose="00000400000000000000" pitchFamily="2" charset="0"/>
                <a:hlinkClick r:id="rId2">
                  <a:extLst>
                    <a:ext uri="{A12FA001-AC4F-418D-AE19-62706E023703}">
                      <ahyp:hlinkClr xmlns:ahyp="http://schemas.microsoft.com/office/drawing/2018/hyperlinkcolor" val="tx"/>
                    </a:ext>
                  </a:extLst>
                </a:hlinkClick>
              </a:rPr>
              <a:t>article L1132-1</a:t>
            </a:r>
            <a:r>
              <a:rPr lang="fr-FR" sz="1400" dirty="0">
                <a:latin typeface="Montserrat Light" panose="00000400000000000000" pitchFamily="2" charset="0"/>
              </a:rPr>
              <a:t> du Code du travail), </a:t>
            </a:r>
            <a:r>
              <a:rPr lang="fr-FR" sz="1400" b="1" dirty="0">
                <a:latin typeface="Montserrat Light" panose="00000400000000000000" pitchFamily="2" charset="0"/>
              </a:rPr>
              <a:t>aucune personne ne peut être écartée d'une procédure de recrutement en raison de son sexe</a:t>
            </a:r>
            <a:r>
              <a:rPr lang="fr-FR" sz="1400" dirty="0">
                <a:latin typeface="Montserrat Light" panose="00000400000000000000" pitchFamily="2" charset="0"/>
              </a:rPr>
              <a:t>. Ce principe de non-discrimination se heurte dans les faits aux difficultés suivantes : </a:t>
            </a:r>
          </a:p>
          <a:p>
            <a:pPr marL="342900" indent="-342900" algn="just">
              <a:buFont typeface="Aptos" panose="020B0004020202020204" pitchFamily="34" charset="0"/>
              <a:buChar char="-"/>
            </a:pPr>
            <a:r>
              <a:rPr lang="fr-FR" sz="1400" dirty="0">
                <a:solidFill>
                  <a:srgbClr val="000000"/>
                </a:solidFill>
                <a:latin typeface="Montserrat Light" panose="00000400000000000000" pitchFamily="2" charset="0"/>
                <a:cs typeface="Arial" panose="020B0604020202020204" pitchFamily="34" charset="0"/>
              </a:rPr>
              <a:t>À l’orientation scolaire et aux stéréotypes sociaux qui incitent les femmes et les hommes à opter, de préférence, pour certains métiers ou certaines filières,</a:t>
            </a:r>
          </a:p>
          <a:p>
            <a:pPr marL="342900" indent="-342900" algn="just">
              <a:buFont typeface="Aptos" panose="020B0004020202020204" pitchFamily="34" charset="0"/>
              <a:buChar char="-"/>
            </a:pPr>
            <a:r>
              <a:rPr lang="fr-FR" sz="1400" dirty="0">
                <a:solidFill>
                  <a:srgbClr val="000000"/>
                </a:solidFill>
                <a:latin typeface="Montserrat Light" panose="00000400000000000000" pitchFamily="2" charset="0"/>
                <a:cs typeface="Arial" panose="020B0604020202020204" pitchFamily="34" charset="0"/>
              </a:rPr>
              <a:t>Aux biais conscients ou inconscients et aux représentations stéréotypées</a:t>
            </a:r>
          </a:p>
          <a:p>
            <a:pPr marL="342900" indent="-342900" algn="just">
              <a:buFont typeface="Aptos" panose="020B0004020202020204" pitchFamily="34" charset="0"/>
              <a:buChar char="-"/>
            </a:pPr>
            <a:r>
              <a:rPr lang="fr-FR" sz="1400" dirty="0">
                <a:solidFill>
                  <a:srgbClr val="000000"/>
                </a:solidFill>
                <a:latin typeface="Montserrat Light" panose="00000400000000000000" pitchFamily="2" charset="0"/>
                <a:cs typeface="Arial" panose="020B0604020202020204" pitchFamily="34" charset="0"/>
              </a:rPr>
              <a:t>Aux déséquilibres pouvant exister entre le nombre de candidatures féminines et masculines. </a:t>
            </a:r>
          </a:p>
          <a:p>
            <a:pPr marL="285750" lvl="0" indent="-285750" algn="just">
              <a:buFont typeface="Wingdings" panose="05000000000000000000" pitchFamily="2" charset="2"/>
              <a:buChar char="§"/>
            </a:pPr>
            <a:r>
              <a:rPr lang="fr-FR" sz="1400" dirty="0">
                <a:latin typeface="Montserrat Light" panose="00000400000000000000" pitchFamily="2" charset="0"/>
              </a:rPr>
              <a:t>Dans la branche, les femmes représentent en 2022 plus des deux-tiers des effectifs (67%). Pour autant, celles-ci sont </a:t>
            </a:r>
            <a:r>
              <a:rPr lang="fr-FR" sz="1400" b="1" dirty="0">
                <a:latin typeface="Montserrat Light" panose="00000400000000000000" pitchFamily="2" charset="0"/>
              </a:rPr>
              <a:t>sous-représentées sur certains métiers, en particulier ceux de plus haut niveau de qualification </a:t>
            </a:r>
            <a:r>
              <a:rPr lang="fr-FR" sz="1400" dirty="0">
                <a:latin typeface="Montserrat Light" panose="00000400000000000000" pitchFamily="2" charset="0"/>
              </a:rPr>
              <a:t>(52% d’entre elles occupent un poste d’employée mais seulement 23% un poste de cadre).</a:t>
            </a:r>
          </a:p>
          <a:p>
            <a:pPr algn="just"/>
            <a:endParaRPr lang="fr-FR" sz="1400" b="1" dirty="0">
              <a:latin typeface="Montserrat Light" panose="00000400000000000000" pitchFamily="2" charset="0"/>
            </a:endParaRPr>
          </a:p>
        </p:txBody>
      </p:sp>
      <p:sp>
        <p:nvSpPr>
          <p:cNvPr id="3" name="Espace réservé du numéro de diapositive 2">
            <a:extLst>
              <a:ext uri="{FF2B5EF4-FFF2-40B4-BE49-F238E27FC236}">
                <a16:creationId xmlns:a16="http://schemas.microsoft.com/office/drawing/2014/main" id="{C704BEDD-E217-5A3D-7BFB-8A1036F4FB06}"/>
              </a:ext>
            </a:extLst>
          </p:cNvPr>
          <p:cNvSpPr>
            <a:spLocks noGrp="1"/>
          </p:cNvSpPr>
          <p:nvPr>
            <p:ph type="sldNum" sz="quarter" idx="27"/>
          </p:nvPr>
        </p:nvSpPr>
        <p:spPr/>
        <p:txBody>
          <a:bodyPr/>
          <a:lstStyle/>
          <a:p>
            <a:fld id="{209DEF0E-62F5-D748-9031-362336B3810A}" type="slidenum">
              <a:rPr lang="fr-FR" smtClean="0"/>
              <a:pPr/>
              <a:t>19</a:t>
            </a:fld>
            <a:endParaRPr lang="fr-FR"/>
          </a:p>
        </p:txBody>
      </p:sp>
      <p:sp>
        <p:nvSpPr>
          <p:cNvPr id="4" name="Espace réservé du texte 14">
            <a:extLst>
              <a:ext uri="{FF2B5EF4-FFF2-40B4-BE49-F238E27FC236}">
                <a16:creationId xmlns:a16="http://schemas.microsoft.com/office/drawing/2014/main" id="{3F80C395-58CA-B273-452B-6ED826D80A0A}"/>
              </a:ext>
            </a:extLst>
          </p:cNvPr>
          <p:cNvSpPr txBox="1">
            <a:spLocks/>
          </p:cNvSpPr>
          <p:nvPr/>
        </p:nvSpPr>
        <p:spPr>
          <a:xfrm>
            <a:off x="478261" y="1114259"/>
            <a:ext cx="8692372" cy="41991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La mixité des emplois et le recrutement : constat et objectif</a:t>
            </a:r>
          </a:p>
        </p:txBody>
      </p:sp>
      <p:sp>
        <p:nvSpPr>
          <p:cNvPr id="5" name="Espace réservé du texte 2">
            <a:extLst>
              <a:ext uri="{FF2B5EF4-FFF2-40B4-BE49-F238E27FC236}">
                <a16:creationId xmlns:a16="http://schemas.microsoft.com/office/drawing/2014/main" id="{51724C01-BE17-0C0C-EEBF-D40B8F7A3FDF}"/>
              </a:ext>
            </a:extLst>
          </p:cNvPr>
          <p:cNvSpPr txBox="1">
            <a:spLocks/>
          </p:cNvSpPr>
          <p:nvPr/>
        </p:nvSpPr>
        <p:spPr>
          <a:xfrm>
            <a:off x="6214369" y="1675911"/>
            <a:ext cx="5130417" cy="3606303"/>
          </a:xfrm>
          <a:prstGeom prst="rect">
            <a:avLst/>
          </a:prstGeom>
          <a:solidFill>
            <a:schemeClr val="accent5">
              <a:lumMod val="20000"/>
              <a:lumOff val="80000"/>
            </a:schemeClr>
          </a:solidFill>
        </p:spPr>
        <p:txBody>
          <a:bodyPr vert="horz" lIns="91440" tIns="45720" rIns="91440" bIns="45720" rtlCol="0">
            <a:noAutofit/>
          </a:bodyPr>
          <a:lstStyle>
            <a:lvl1pPr marL="0" indent="0" algn="l" defTabSz="914400" rtl="0" eaLnBrk="1" latinLnBrk="0" hangingPunct="1">
              <a:lnSpc>
                <a:spcPct val="90000"/>
              </a:lnSpc>
              <a:spcBef>
                <a:spcPts val="600"/>
              </a:spcBef>
              <a:buFont typeface="Arial" panose="020B0604020202020204" pitchFamily="34" charset="0"/>
              <a:buNone/>
              <a:defRPr sz="1200" b="0" i="0" kern="1200" spc="10" baseline="0">
                <a:solidFill>
                  <a:srgbClr val="30343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4500" indent="-444500" algn="just"/>
            <a:r>
              <a:rPr lang="fr-FR" sz="1400" b="1" dirty="0">
                <a:latin typeface="Montserrat Light" panose="00000400000000000000" pitchFamily="2" charset="0"/>
              </a:rPr>
              <a:t>Objectif</a:t>
            </a:r>
          </a:p>
          <a:p>
            <a:pPr marL="266700" indent="-266700" algn="just">
              <a:buFont typeface="Wingdings" panose="05000000000000000000" pitchFamily="2" charset="2"/>
              <a:buChar char="§"/>
            </a:pPr>
            <a:r>
              <a:rPr lang="fr-FR" sz="1400" dirty="0">
                <a:latin typeface="Montserrat Light" panose="00000400000000000000" pitchFamily="2" charset="0"/>
              </a:rPr>
              <a:t>Favoriser la mixité des emplois dans la branche implique d’</a:t>
            </a:r>
            <a:r>
              <a:rPr lang="fr-FR" sz="1400" b="1" dirty="0">
                <a:latin typeface="Montserrat Light" panose="00000400000000000000" pitchFamily="2" charset="0"/>
              </a:rPr>
              <a:t>augmenter progressivement le nombre d’embauche de femmes sur les postes où la présence masculine est la plus forte</a:t>
            </a:r>
            <a:r>
              <a:rPr lang="fr-FR" sz="1400" dirty="0">
                <a:latin typeface="Montserrat Light" panose="00000400000000000000" pitchFamily="2" charset="0"/>
              </a:rPr>
              <a:t>, et le nombre d’embauche d’hommes sur les postes où la présence féminine est la plus forte. </a:t>
            </a:r>
          </a:p>
          <a:p>
            <a:pPr marL="266700" indent="-266700" algn="just">
              <a:buFont typeface="Wingdings" panose="05000000000000000000" pitchFamily="2" charset="2"/>
              <a:buChar char="§"/>
            </a:pPr>
            <a:r>
              <a:rPr lang="fr-FR" sz="1400" dirty="0">
                <a:latin typeface="Montserrat Light" panose="00000400000000000000" pitchFamily="2" charset="0"/>
              </a:rPr>
              <a:t>Dans cette perspective, </a:t>
            </a:r>
            <a:r>
              <a:rPr lang="fr-FR" sz="1400" b="1" dirty="0">
                <a:latin typeface="Montserrat Light" panose="00000400000000000000" pitchFamily="2" charset="0"/>
              </a:rPr>
              <a:t>plusieurs leviers peuvent être actionnés</a:t>
            </a:r>
            <a:r>
              <a:rPr lang="fr-FR" sz="1400" dirty="0">
                <a:latin typeface="Montserrat Light" panose="00000400000000000000" pitchFamily="2" charset="0"/>
              </a:rPr>
              <a:t>, par exemple mettre en œuvre - au niveau de la branche - des actions auprès des filières de formation identifiées comme étant des viviers pour les emplois et sur lesquelles un déséquilibre hommes-femmes est constaté, proscrire toute mention discriminante dans les offres d’emploi (en interne comme en externe), garantir l’équité de l’examen des candidatures durant la phase de recrutement…</a:t>
            </a:r>
          </a:p>
          <a:p>
            <a:pPr algn="just"/>
            <a:endParaRPr lang="fr-FR" sz="1400" b="1" dirty="0">
              <a:latin typeface="Montserrat Light" panose="00000400000000000000" pitchFamily="2" charset="0"/>
            </a:endParaRPr>
          </a:p>
        </p:txBody>
      </p:sp>
    </p:spTree>
    <p:extLst>
      <p:ext uri="{BB962C8B-B14F-4D97-AF65-F5344CB8AC3E}">
        <p14:creationId xmlns:p14="http://schemas.microsoft.com/office/powerpoint/2010/main" val="1441990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BB86D-6756-4C4D-8C38-86D99F7EE842}"/>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B936513-FC6E-3B0C-B595-54E3E67B1FCD}"/>
              </a:ext>
            </a:extLst>
          </p:cNvPr>
          <p:cNvSpPr>
            <a:spLocks noGrp="1"/>
          </p:cNvSpPr>
          <p:nvPr>
            <p:ph type="body" sz="quarter" idx="18"/>
          </p:nvPr>
        </p:nvSpPr>
        <p:spPr>
          <a:xfrm>
            <a:off x="776751" y="467811"/>
            <a:ext cx="10290642" cy="304546"/>
          </a:xfrm>
        </p:spPr>
        <p:txBody>
          <a:bodyPr/>
          <a:lstStyle/>
          <a:p>
            <a:r>
              <a:rPr lang="fr-FR" dirty="0"/>
              <a:t>Domaine d’action n°2</a:t>
            </a:r>
          </a:p>
        </p:txBody>
      </p:sp>
      <p:sp>
        <p:nvSpPr>
          <p:cNvPr id="9" name="Espace réservé du texte 2">
            <a:extLst>
              <a:ext uri="{FF2B5EF4-FFF2-40B4-BE49-F238E27FC236}">
                <a16:creationId xmlns:a16="http://schemas.microsoft.com/office/drawing/2014/main" id="{0F284985-3A00-E919-63D1-565F0DE0B9CC}"/>
              </a:ext>
            </a:extLst>
          </p:cNvPr>
          <p:cNvSpPr>
            <a:spLocks noGrp="1"/>
          </p:cNvSpPr>
          <p:nvPr>
            <p:ph type="body" sz="quarter" idx="24"/>
          </p:nvPr>
        </p:nvSpPr>
        <p:spPr>
          <a:xfrm>
            <a:off x="478261" y="1541088"/>
            <a:ext cx="4244658" cy="2727414"/>
          </a:xfrm>
          <a:solidFill>
            <a:schemeClr val="bg1"/>
          </a:solidFill>
        </p:spPr>
        <p:txBody>
          <a:bodyPr>
            <a:noAutofit/>
          </a:bodyPr>
          <a:lstStyle/>
          <a:p>
            <a:pPr algn="just"/>
            <a:r>
              <a:rPr lang="fr-FR" sz="1400" b="1" dirty="0" err="1">
                <a:solidFill>
                  <a:srgbClr val="0070C0"/>
                </a:solidFill>
                <a:effectLst/>
                <a:latin typeface="Montserrat Light" panose="00000400000000000000" pitchFamily="2" charset="0"/>
                <a:ea typeface="Times New Roman" panose="02020603050405020304" pitchFamily="18" charset="0"/>
                <a:cs typeface="Times New Roman" panose="02020603050405020304" pitchFamily="18" charset="0"/>
              </a:rPr>
              <a:t>Sourcing</a:t>
            </a:r>
            <a:r>
              <a:rPr lang="fr-FR" sz="1400" b="1" dirty="0">
                <a:solidFill>
                  <a:srgbClr val="0070C0"/>
                </a:solidFill>
                <a:effectLst/>
                <a:latin typeface="Montserrat Light" panose="00000400000000000000" pitchFamily="2" charset="0"/>
                <a:ea typeface="Times New Roman" panose="02020603050405020304" pitchFamily="18" charset="0"/>
                <a:cs typeface="Times New Roman" panose="02020603050405020304" pitchFamily="18" charset="0"/>
              </a:rPr>
              <a:t> des candidats</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Mise en œuvre d’</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actions d’information des jeunes</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dans le cadre notamment des relations qu’entretiennent les entreprises avec les filières d’enseignement supérieur et lors des forums</a:t>
            </a:r>
          </a:p>
          <a:p>
            <a:pPr marL="342900" lvl="0" indent="-342900" algn="just">
              <a:buFont typeface="Wingdings" panose="05000000000000000000" pitchFamily="2" charset="2"/>
              <a:buChar char=""/>
            </a:pPr>
            <a:r>
              <a:rPr lang="fr-FR" sz="1300" b="1" spc="10" dirty="0">
                <a:solidFill>
                  <a:srgbClr val="000000"/>
                </a:solidFill>
                <a:effectLst/>
                <a:latin typeface="Montserrat Light" panose="00000400000000000000" pitchFamily="2" charset="0"/>
                <a:ea typeface="Times New Roman" panose="02020603050405020304" pitchFamily="18" charset="0"/>
                <a:cs typeface="Arial" panose="020B0604020202020204" pitchFamily="34" charset="0"/>
              </a:rPr>
              <a:t>Constitution d’un réseau d’ambassadeurs mixte </a:t>
            </a:r>
            <a:r>
              <a:rPr lang="fr-FR" sz="1300" spc="10" dirty="0">
                <a:solidFill>
                  <a:srgbClr val="000000"/>
                </a:solidFill>
                <a:effectLst/>
                <a:latin typeface="Montserrat Light" panose="00000400000000000000" pitchFamily="2" charset="0"/>
                <a:ea typeface="Times New Roman" panose="02020603050405020304" pitchFamily="18" charset="0"/>
                <a:cs typeface="Arial" panose="020B0604020202020204" pitchFamily="34" charset="0"/>
              </a:rPr>
              <a:t>afin de favoriser l’attractivité des métiers de l’entreprise pour les femmes</a:t>
            </a:r>
            <a:endPar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pPr>
            <a:r>
              <a:rPr lang="fr-FR" sz="1300" b="1" spc="10" dirty="0">
                <a:solidFill>
                  <a:srgbClr val="000000"/>
                </a:solidFill>
                <a:effectLst/>
                <a:latin typeface="Montserrat Light" panose="00000400000000000000" pitchFamily="2" charset="0"/>
                <a:ea typeface="Times New Roman" panose="02020603050405020304" pitchFamily="18" charset="0"/>
                <a:cs typeface="Arial" panose="020B0604020202020204" pitchFamily="34" charset="0"/>
              </a:rPr>
              <a:t>Développement des partenariats avec les écoles </a:t>
            </a:r>
            <a:r>
              <a:rPr lang="fr-FR" sz="1300" spc="10" dirty="0">
                <a:solidFill>
                  <a:srgbClr val="303431"/>
                </a:solidFill>
                <a:effectLst/>
                <a:latin typeface="Montserrat Light" panose="00000400000000000000" pitchFamily="2" charset="0"/>
                <a:ea typeface="Times New Roman" panose="02020603050405020304" pitchFamily="18" charset="0"/>
                <a:cs typeface="Arial" panose="020B0604020202020204" pitchFamily="34" charset="0"/>
              </a:rPr>
              <a:t>préparant aux métiers de l’entreprise, en vue de l’embauche de stagiaires ou d’alternants à parité</a:t>
            </a:r>
            <a:endPar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endParaRPr>
          </a:p>
          <a:p>
            <a:pPr algn="just"/>
            <a:endParaRPr lang="fr-FR" sz="1400" b="1" dirty="0">
              <a:latin typeface="Montserrat Light" panose="00000400000000000000" pitchFamily="2" charset="0"/>
            </a:endParaRPr>
          </a:p>
        </p:txBody>
      </p:sp>
      <p:sp>
        <p:nvSpPr>
          <p:cNvPr id="3" name="Espace réservé du numéro de diapositive 2">
            <a:extLst>
              <a:ext uri="{FF2B5EF4-FFF2-40B4-BE49-F238E27FC236}">
                <a16:creationId xmlns:a16="http://schemas.microsoft.com/office/drawing/2014/main" id="{9E9B0E5B-D0A4-359E-12BE-389E6BB02B5F}"/>
              </a:ext>
            </a:extLst>
          </p:cNvPr>
          <p:cNvSpPr>
            <a:spLocks noGrp="1"/>
          </p:cNvSpPr>
          <p:nvPr>
            <p:ph type="sldNum" sz="quarter" idx="27"/>
          </p:nvPr>
        </p:nvSpPr>
        <p:spPr/>
        <p:txBody>
          <a:bodyPr/>
          <a:lstStyle/>
          <a:p>
            <a:fld id="{209DEF0E-62F5-D748-9031-362336B3810A}" type="slidenum">
              <a:rPr lang="fr-FR" smtClean="0"/>
              <a:pPr/>
              <a:t>20</a:t>
            </a:fld>
            <a:endParaRPr lang="fr-FR"/>
          </a:p>
        </p:txBody>
      </p:sp>
      <p:sp>
        <p:nvSpPr>
          <p:cNvPr id="4" name="Espace réservé du texte 14">
            <a:extLst>
              <a:ext uri="{FF2B5EF4-FFF2-40B4-BE49-F238E27FC236}">
                <a16:creationId xmlns:a16="http://schemas.microsoft.com/office/drawing/2014/main" id="{5CCC1C85-63FE-40F7-6F28-11ED7644BF12}"/>
              </a:ext>
            </a:extLst>
          </p:cNvPr>
          <p:cNvSpPr txBox="1">
            <a:spLocks/>
          </p:cNvSpPr>
          <p:nvPr/>
        </p:nvSpPr>
        <p:spPr>
          <a:xfrm>
            <a:off x="478261" y="1114259"/>
            <a:ext cx="10589132" cy="41991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La mixité des emplois et le recrutement : les mesures envisageables</a:t>
            </a:r>
          </a:p>
        </p:txBody>
      </p:sp>
      <p:sp>
        <p:nvSpPr>
          <p:cNvPr id="5" name="Espace réservé du texte 2">
            <a:extLst>
              <a:ext uri="{FF2B5EF4-FFF2-40B4-BE49-F238E27FC236}">
                <a16:creationId xmlns:a16="http://schemas.microsoft.com/office/drawing/2014/main" id="{046C0574-83E7-9A6B-A95C-F483CF88B1EB}"/>
              </a:ext>
            </a:extLst>
          </p:cNvPr>
          <p:cNvSpPr txBox="1">
            <a:spLocks/>
          </p:cNvSpPr>
          <p:nvPr/>
        </p:nvSpPr>
        <p:spPr>
          <a:xfrm>
            <a:off x="5198119" y="1541088"/>
            <a:ext cx="5570495" cy="4390429"/>
          </a:xfrm>
          <a:prstGeom prst="rect">
            <a:avLst/>
          </a:prstGeom>
          <a:solidFill>
            <a:schemeClr val="bg1"/>
          </a:solidFill>
        </p:spPr>
        <p:txBody>
          <a:bodyPr vert="horz" lIns="91440" tIns="45720" rIns="91440" bIns="45720" rtlCol="0">
            <a:noAutofit/>
          </a:bodyPr>
          <a:lstStyle>
            <a:lvl1pPr marL="0" indent="0" algn="l" defTabSz="914400" rtl="0" eaLnBrk="1" latinLnBrk="0" hangingPunct="1">
              <a:lnSpc>
                <a:spcPct val="90000"/>
              </a:lnSpc>
              <a:spcBef>
                <a:spcPts val="600"/>
              </a:spcBef>
              <a:buFont typeface="Arial" panose="020B0604020202020204" pitchFamily="34" charset="0"/>
              <a:buNone/>
              <a:defRPr sz="1200" b="0" i="0" kern="1200" spc="10" baseline="0">
                <a:solidFill>
                  <a:srgbClr val="30343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b="1" dirty="0">
                <a:solidFill>
                  <a:srgbClr val="0070C0"/>
                </a:solidFill>
                <a:latin typeface="Montserrat Light" panose="00000400000000000000" pitchFamily="2" charset="0"/>
                <a:cs typeface="Times New Roman" panose="02020603050405020304" pitchFamily="18" charset="0"/>
              </a:rPr>
              <a:t>Offres d’emploi et processus de recrutement</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Fixation d</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’objectifs chiffrés </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au sein des entreprises en matière de mixité des postes, afin de tendre vers un équilibre des effectifs dans les postes particulièrement masculinisés ou féminisés</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Rédaction des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offres d’emploi</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sans mention du sexe ou de la situation de famille</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Interdiction de toute mention discriminante dans les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offres d’emploi</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et description des postes exclusivement en termes de compétences attendues </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Attention particulière portée à la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proportion des candidatures</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de femmes et d’hommes reçues et au nombre d’embauches réalisées pour chacune de ces deux catégories</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Attention portée à la proportion des femmes et d’hommes recrutés en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contrat en alternance</a:t>
            </a:r>
            <a:endPar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Sensibilisation des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cabinets de recrutement externes</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auxquels les entreprises recourent au fait de proposer autant de candidatures féminines que masculines</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Sensibilisation des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managers</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dans le cadre de leur action de recrutement, sur la diversité</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Sensibilisation des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tuteurs / maîtres d'apprentissage</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à la question de l'égalité entre les femmes et les hommes </a:t>
            </a:r>
          </a:p>
        </p:txBody>
      </p:sp>
    </p:spTree>
    <p:extLst>
      <p:ext uri="{BB962C8B-B14F-4D97-AF65-F5344CB8AC3E}">
        <p14:creationId xmlns:p14="http://schemas.microsoft.com/office/powerpoint/2010/main" val="3602133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5F6EF-BAD7-3EF0-B10A-CD0C1A2F9FB2}"/>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411B824-7126-A393-AE82-385225DD75E1}"/>
              </a:ext>
            </a:extLst>
          </p:cNvPr>
          <p:cNvSpPr>
            <a:spLocks noGrp="1"/>
          </p:cNvSpPr>
          <p:nvPr>
            <p:ph type="body" sz="quarter" idx="18"/>
          </p:nvPr>
        </p:nvSpPr>
        <p:spPr>
          <a:xfrm>
            <a:off x="776751" y="467811"/>
            <a:ext cx="10290642" cy="304546"/>
          </a:xfrm>
        </p:spPr>
        <p:txBody>
          <a:bodyPr/>
          <a:lstStyle/>
          <a:p>
            <a:r>
              <a:rPr lang="fr-FR" dirty="0"/>
              <a:t>Domaine d’action n°3</a:t>
            </a:r>
          </a:p>
        </p:txBody>
      </p:sp>
      <p:sp>
        <p:nvSpPr>
          <p:cNvPr id="9" name="Espace réservé du texte 2">
            <a:extLst>
              <a:ext uri="{FF2B5EF4-FFF2-40B4-BE49-F238E27FC236}">
                <a16:creationId xmlns:a16="http://schemas.microsoft.com/office/drawing/2014/main" id="{46FAFD8E-A88D-3C43-4F86-BC21D8F80AF0}"/>
              </a:ext>
            </a:extLst>
          </p:cNvPr>
          <p:cNvSpPr>
            <a:spLocks noGrp="1"/>
          </p:cNvSpPr>
          <p:nvPr>
            <p:ph type="body" sz="quarter" idx="24"/>
          </p:nvPr>
        </p:nvSpPr>
        <p:spPr>
          <a:xfrm>
            <a:off x="478260" y="1675910"/>
            <a:ext cx="6659387" cy="4396416"/>
          </a:xfrm>
          <a:solidFill>
            <a:schemeClr val="bg1">
              <a:lumMod val="95000"/>
            </a:schemeClr>
          </a:solidFill>
        </p:spPr>
        <p:txBody>
          <a:bodyPr>
            <a:noAutofit/>
          </a:bodyPr>
          <a:lstStyle/>
          <a:p>
            <a:pPr algn="just"/>
            <a:r>
              <a:rPr lang="fr-FR" sz="1400" b="1" dirty="0">
                <a:latin typeface="Montserrat Light" panose="00000400000000000000" pitchFamily="2" charset="0"/>
              </a:rPr>
              <a:t>Constat</a:t>
            </a:r>
          </a:p>
          <a:p>
            <a:pPr marL="285750" indent="-28575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Malgré la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hausse de la part des femmes cadres dans la branche</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(19% en 2013 ; 23% en 2022), celles-ci restent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sous-représentées sur les postes d’encadrement</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et, plus encore, de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direction</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Ce phénomène, appelé « plafond de verre » n’est toutefois pas spécifique à la branche : une récente étude de l’APEC relevait ainsi que 33% des femmes cadres étaient en position de management, contre 46% des hommes cadres.</a:t>
            </a:r>
          </a:p>
          <a:p>
            <a:pPr marL="285750" indent="-28575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Cette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inégalité d’accès</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aux postes situés dans le haut de la pyramide</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des classifications peut s’expliquer par différents facteurs : </a:t>
            </a:r>
          </a:p>
          <a:p>
            <a:pPr marL="342900" lvl="0" indent="-342900" algn="just">
              <a:buFont typeface="Aptos" panose="020B0004020202020204" pitchFamily="34" charset="0"/>
              <a:buChar char="-"/>
            </a:pPr>
            <a:r>
              <a:rPr lang="fr-FR" sz="1300" dirty="0">
                <a:solidFill>
                  <a:srgbClr val="000000"/>
                </a:solidFill>
                <a:latin typeface="Montserrat Light" panose="00000400000000000000" pitchFamily="2" charset="0"/>
                <a:cs typeface="Arial" panose="020B0604020202020204" pitchFamily="34" charset="0"/>
              </a:rPr>
              <a:t>Les </a:t>
            </a:r>
            <a:r>
              <a:rPr lang="fr-FR" sz="1300" b="1" dirty="0">
                <a:solidFill>
                  <a:srgbClr val="000000"/>
                </a:solidFill>
                <a:latin typeface="Montserrat Light" panose="00000400000000000000" pitchFamily="2" charset="0"/>
                <a:cs typeface="Arial" panose="020B0604020202020204" pitchFamily="34" charset="0"/>
              </a:rPr>
              <a:t>choix d’orientation </a:t>
            </a:r>
            <a:r>
              <a:rPr lang="fr-FR" sz="1300" dirty="0">
                <a:solidFill>
                  <a:srgbClr val="000000"/>
                </a:solidFill>
                <a:latin typeface="Montserrat Light" panose="00000400000000000000" pitchFamily="2" charset="0"/>
                <a:cs typeface="Arial" panose="020B0604020202020204" pitchFamily="34" charset="0"/>
              </a:rPr>
              <a:t>effectués, ceux-ci étant en partie influencés par les stéréotypes sociaux,</a:t>
            </a:r>
          </a:p>
          <a:p>
            <a:pPr marL="342900" lvl="0" indent="-342900" algn="just">
              <a:buFont typeface="Aptos" panose="020B0004020202020204" pitchFamily="34" charset="0"/>
              <a:buChar char="-"/>
            </a:pPr>
            <a:r>
              <a:rPr lang="fr-FR" sz="1300" dirty="0">
                <a:solidFill>
                  <a:srgbClr val="000000"/>
                </a:solidFill>
                <a:latin typeface="Montserrat Light" panose="00000400000000000000" pitchFamily="2" charset="0"/>
                <a:cs typeface="Arial" panose="020B0604020202020204" pitchFamily="34" charset="0"/>
              </a:rPr>
              <a:t>Le </a:t>
            </a:r>
            <a:r>
              <a:rPr lang="fr-FR" sz="1300" b="1" dirty="0">
                <a:solidFill>
                  <a:srgbClr val="000000"/>
                </a:solidFill>
                <a:latin typeface="Montserrat Light" panose="00000400000000000000" pitchFamily="2" charset="0"/>
                <a:cs typeface="Arial" panose="020B0604020202020204" pitchFamily="34" charset="0"/>
              </a:rPr>
              <a:t>fractionnement du parcours professionnel </a:t>
            </a:r>
            <a:r>
              <a:rPr lang="fr-FR" sz="1300" dirty="0">
                <a:solidFill>
                  <a:srgbClr val="000000"/>
                </a:solidFill>
                <a:latin typeface="Montserrat Light" panose="00000400000000000000" pitchFamily="2" charset="0"/>
                <a:cs typeface="Arial" panose="020B0604020202020204" pitchFamily="34" charset="0"/>
              </a:rPr>
              <a:t>du fait des congés de maternité, ceux-ci contribuant à l’asymétrie de progressions de carrières et de situations métiers entre les femmes et les hommes,</a:t>
            </a:r>
          </a:p>
          <a:p>
            <a:pPr marL="342900" lvl="0" indent="-342900" algn="just">
              <a:buFont typeface="Aptos" panose="020B0004020202020204" pitchFamily="34" charset="0"/>
              <a:buChar char="-"/>
            </a:pPr>
            <a:r>
              <a:rPr lang="fr-FR" sz="1300" dirty="0">
                <a:solidFill>
                  <a:srgbClr val="000000"/>
                </a:solidFill>
                <a:latin typeface="Montserrat Light" panose="00000400000000000000" pitchFamily="2" charset="0"/>
                <a:cs typeface="Arial" panose="020B0604020202020204" pitchFamily="34" charset="0"/>
              </a:rPr>
              <a:t>La </a:t>
            </a:r>
            <a:r>
              <a:rPr lang="fr-FR" sz="1300" b="1" dirty="0">
                <a:solidFill>
                  <a:srgbClr val="000000"/>
                </a:solidFill>
                <a:latin typeface="Montserrat Light" panose="00000400000000000000" pitchFamily="2" charset="0"/>
                <a:cs typeface="Arial" panose="020B0604020202020204" pitchFamily="34" charset="0"/>
              </a:rPr>
              <a:t>persistance de stéréotypes </a:t>
            </a:r>
            <a:r>
              <a:rPr lang="fr-FR" sz="1300" dirty="0">
                <a:solidFill>
                  <a:srgbClr val="000000"/>
                </a:solidFill>
                <a:latin typeface="Montserrat Light" panose="00000400000000000000" pitchFamily="2" charset="0"/>
                <a:cs typeface="Arial" panose="020B0604020202020204" pitchFamily="34" charset="0"/>
              </a:rPr>
              <a:t>sur l’engagement des femmes au travail</a:t>
            </a:r>
          </a:p>
          <a:p>
            <a:pPr marL="342900" lvl="0" indent="-342900" algn="just">
              <a:buFont typeface="Aptos" panose="020B0004020202020204" pitchFamily="34" charset="0"/>
              <a:buChar char="-"/>
            </a:pPr>
            <a:r>
              <a:rPr lang="fr-FR" sz="1300" dirty="0">
                <a:solidFill>
                  <a:srgbClr val="000000"/>
                </a:solidFill>
                <a:latin typeface="Montserrat Light" panose="00000400000000000000" pitchFamily="2" charset="0"/>
                <a:cs typeface="Arial" panose="020B0604020202020204" pitchFamily="34" charset="0"/>
              </a:rPr>
              <a:t>La part plus importante de </a:t>
            </a:r>
            <a:r>
              <a:rPr lang="fr-FR" sz="1300" b="1" dirty="0">
                <a:solidFill>
                  <a:srgbClr val="000000"/>
                </a:solidFill>
                <a:latin typeface="Montserrat Light" panose="00000400000000000000" pitchFamily="2" charset="0"/>
                <a:cs typeface="Arial" panose="020B0604020202020204" pitchFamily="34" charset="0"/>
              </a:rPr>
              <a:t>temps partiels </a:t>
            </a:r>
            <a:r>
              <a:rPr lang="fr-FR" sz="1300" dirty="0">
                <a:solidFill>
                  <a:srgbClr val="000000"/>
                </a:solidFill>
                <a:latin typeface="Montserrat Light" panose="00000400000000000000" pitchFamily="2" charset="0"/>
                <a:cs typeface="Arial" panose="020B0604020202020204" pitchFamily="34" charset="0"/>
              </a:rPr>
              <a:t>parmi les salariées (15% des effectifs féminins de la branche, contre 6% des hommes en 2022).</a:t>
            </a:r>
          </a:p>
          <a:p>
            <a:pPr marL="285750" indent="-285750" algn="just">
              <a:buFont typeface="Wingdings" panose="05000000000000000000" pitchFamily="2" charset="2"/>
              <a:buChar char="§"/>
            </a:pPr>
            <a:r>
              <a:rPr lang="fr-FR" sz="1300" dirty="0">
                <a:solidFill>
                  <a:srgbClr val="000000"/>
                </a:solidFill>
                <a:latin typeface="Montserrat Light" panose="00000400000000000000" pitchFamily="2" charset="0"/>
                <a:cs typeface="Times New Roman" panose="02020603050405020304" pitchFamily="18" charset="0"/>
              </a:rPr>
              <a:t>Les investigations mettent en avant que l’accès des femmes à la formation professionnelle est similaire à celui des hommes. Cependant, il existe des </a:t>
            </a:r>
            <a:r>
              <a:rPr lang="fr-FR" sz="1300" b="1" dirty="0">
                <a:solidFill>
                  <a:srgbClr val="000000"/>
                </a:solidFill>
                <a:latin typeface="Montserrat Light" panose="00000400000000000000" pitchFamily="2" charset="0"/>
                <a:cs typeface="Times New Roman" panose="02020603050405020304" pitchFamily="18" charset="0"/>
              </a:rPr>
              <a:t>écarts pour les femmes ayant des enfants en bas âge</a:t>
            </a:r>
            <a:r>
              <a:rPr lang="fr-FR" sz="1300" dirty="0">
                <a:solidFill>
                  <a:srgbClr val="000000"/>
                </a:solidFill>
                <a:latin typeface="Montserrat Light" panose="00000400000000000000" pitchFamily="2" charset="0"/>
                <a:cs typeface="Times New Roman" panose="02020603050405020304" pitchFamily="18" charset="0"/>
              </a:rPr>
              <a:t>, ce qui n’est pas le cas pour les hommes. </a:t>
            </a:r>
          </a:p>
        </p:txBody>
      </p:sp>
      <p:sp>
        <p:nvSpPr>
          <p:cNvPr id="3" name="Espace réservé du numéro de diapositive 2">
            <a:extLst>
              <a:ext uri="{FF2B5EF4-FFF2-40B4-BE49-F238E27FC236}">
                <a16:creationId xmlns:a16="http://schemas.microsoft.com/office/drawing/2014/main" id="{BEDDC0CA-E3C9-6CE9-97FE-A248A57913F0}"/>
              </a:ext>
            </a:extLst>
          </p:cNvPr>
          <p:cNvSpPr>
            <a:spLocks noGrp="1"/>
          </p:cNvSpPr>
          <p:nvPr>
            <p:ph type="sldNum" sz="quarter" idx="27"/>
          </p:nvPr>
        </p:nvSpPr>
        <p:spPr/>
        <p:txBody>
          <a:bodyPr/>
          <a:lstStyle/>
          <a:p>
            <a:fld id="{209DEF0E-62F5-D748-9031-362336B3810A}" type="slidenum">
              <a:rPr lang="fr-FR" smtClean="0"/>
              <a:pPr/>
              <a:t>21</a:t>
            </a:fld>
            <a:endParaRPr lang="fr-FR"/>
          </a:p>
        </p:txBody>
      </p:sp>
      <p:sp>
        <p:nvSpPr>
          <p:cNvPr id="4" name="Espace réservé du texte 14">
            <a:extLst>
              <a:ext uri="{FF2B5EF4-FFF2-40B4-BE49-F238E27FC236}">
                <a16:creationId xmlns:a16="http://schemas.microsoft.com/office/drawing/2014/main" id="{B9EC0CCE-15AF-358E-1F98-DA0B5064849D}"/>
              </a:ext>
            </a:extLst>
          </p:cNvPr>
          <p:cNvSpPr txBox="1">
            <a:spLocks/>
          </p:cNvSpPr>
          <p:nvPr/>
        </p:nvSpPr>
        <p:spPr>
          <a:xfrm>
            <a:off x="478261" y="1114259"/>
            <a:ext cx="8692372" cy="41991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L’évolution professionnelle et la formation : constat et objectif</a:t>
            </a:r>
          </a:p>
        </p:txBody>
      </p:sp>
      <p:sp>
        <p:nvSpPr>
          <p:cNvPr id="5" name="Espace réservé du texte 2">
            <a:extLst>
              <a:ext uri="{FF2B5EF4-FFF2-40B4-BE49-F238E27FC236}">
                <a16:creationId xmlns:a16="http://schemas.microsoft.com/office/drawing/2014/main" id="{95C2AADC-F679-0880-AFF6-FC331488FECF}"/>
              </a:ext>
            </a:extLst>
          </p:cNvPr>
          <p:cNvSpPr txBox="1">
            <a:spLocks/>
          </p:cNvSpPr>
          <p:nvPr/>
        </p:nvSpPr>
        <p:spPr>
          <a:xfrm>
            <a:off x="7483876" y="1675910"/>
            <a:ext cx="3959441" cy="3561913"/>
          </a:xfrm>
          <a:prstGeom prst="rect">
            <a:avLst/>
          </a:prstGeom>
          <a:solidFill>
            <a:schemeClr val="accent5">
              <a:lumMod val="20000"/>
              <a:lumOff val="80000"/>
            </a:schemeClr>
          </a:solidFill>
        </p:spPr>
        <p:txBody>
          <a:bodyPr vert="horz" lIns="91440" tIns="45720" rIns="91440" bIns="45720" rtlCol="0">
            <a:noAutofit/>
          </a:bodyPr>
          <a:lstStyle>
            <a:lvl1pPr marL="0" indent="0" algn="l" defTabSz="914400" rtl="0" eaLnBrk="1" latinLnBrk="0" hangingPunct="1">
              <a:lnSpc>
                <a:spcPct val="90000"/>
              </a:lnSpc>
              <a:spcBef>
                <a:spcPts val="600"/>
              </a:spcBef>
              <a:buFont typeface="Arial" panose="020B0604020202020204" pitchFamily="34" charset="0"/>
              <a:buNone/>
              <a:defRPr sz="1200" b="0" i="0" kern="1200" spc="10" baseline="0">
                <a:solidFill>
                  <a:srgbClr val="30343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4500" indent="-444500" algn="just"/>
            <a:r>
              <a:rPr lang="fr-FR" sz="1400" b="1" dirty="0">
                <a:latin typeface="Montserrat Light" panose="00000400000000000000" pitchFamily="2" charset="0"/>
              </a:rPr>
              <a:t>Objectif</a:t>
            </a:r>
          </a:p>
          <a:p>
            <a:pPr marL="285750" indent="-285750" algn="just">
              <a:buFont typeface="Wingdings" panose="05000000000000000000" pitchFamily="2" charset="2"/>
              <a:buChar char="§"/>
            </a:pPr>
            <a:r>
              <a:rPr lang="fr-FR" sz="1300" dirty="0">
                <a:solidFill>
                  <a:srgbClr val="000000"/>
                </a:solidFill>
                <a:latin typeface="Montserrat Light" panose="00000400000000000000" pitchFamily="2" charset="0"/>
                <a:cs typeface="Times New Roman" panose="02020603050405020304" pitchFamily="18" charset="0"/>
              </a:rPr>
              <a:t>L’objectif des mesures à promouvoir dans le cadre de l’accord est d’</a:t>
            </a:r>
            <a:r>
              <a:rPr lang="fr-FR" sz="1300" b="1" dirty="0">
                <a:solidFill>
                  <a:srgbClr val="000000"/>
                </a:solidFill>
                <a:latin typeface="Montserrat Light" panose="00000400000000000000" pitchFamily="2" charset="0"/>
                <a:cs typeface="Times New Roman" panose="02020603050405020304" pitchFamily="18" charset="0"/>
              </a:rPr>
              <a:t>atteindre une part représentative de femmes et d’hommes dans chaque catégorie d’emploi </a:t>
            </a:r>
            <a:r>
              <a:rPr lang="fr-FR" sz="1300" dirty="0">
                <a:solidFill>
                  <a:srgbClr val="000000"/>
                </a:solidFill>
                <a:latin typeface="Montserrat Light" panose="00000400000000000000" pitchFamily="2" charset="0"/>
                <a:cs typeface="Times New Roman" panose="02020603050405020304" pitchFamily="18" charset="0"/>
              </a:rPr>
              <a:t>au sein de la branche. Les moyens visant à y parvenir peuvent s’envisager sous deux angles : </a:t>
            </a:r>
          </a:p>
          <a:p>
            <a:pPr marL="342900" lvl="0" indent="-342900" algn="just">
              <a:buFont typeface="Aptos" panose="020B0004020202020204" pitchFamily="34" charset="0"/>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L’attention portée à ce que les salariées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bénéficient tout autant de promotions</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que leurs homologues masculins à expérience et compétence égale</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y compris pour celles travaillant à temps partiel</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 </a:t>
            </a:r>
          </a:p>
          <a:p>
            <a:pPr marL="342900" lvl="0" indent="-342900" algn="just">
              <a:buFont typeface="Aptos" panose="020B0004020202020204" pitchFamily="34" charset="0"/>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Le renforcement de l’accès des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salariées</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à la formation, en particulier certifiante, afin de combler le déficit de formation initiale existant.</a:t>
            </a:r>
          </a:p>
          <a:p>
            <a:pPr algn="just"/>
            <a:endParaRPr lang="fr-FR" sz="1400" b="1" dirty="0">
              <a:latin typeface="Montserrat Light" panose="00000400000000000000" pitchFamily="2" charset="0"/>
            </a:endParaRPr>
          </a:p>
        </p:txBody>
      </p:sp>
    </p:spTree>
    <p:extLst>
      <p:ext uri="{BB962C8B-B14F-4D97-AF65-F5344CB8AC3E}">
        <p14:creationId xmlns:p14="http://schemas.microsoft.com/office/powerpoint/2010/main" val="1382028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EB36F-7716-3988-E4B8-48E5FAB88139}"/>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FDF2DF5-4403-7E21-3CB7-DE0F5859132D}"/>
              </a:ext>
            </a:extLst>
          </p:cNvPr>
          <p:cNvSpPr>
            <a:spLocks noGrp="1"/>
          </p:cNvSpPr>
          <p:nvPr>
            <p:ph type="body" sz="quarter" idx="18"/>
          </p:nvPr>
        </p:nvSpPr>
        <p:spPr>
          <a:xfrm>
            <a:off x="776751" y="467811"/>
            <a:ext cx="10290642" cy="304546"/>
          </a:xfrm>
        </p:spPr>
        <p:txBody>
          <a:bodyPr/>
          <a:lstStyle/>
          <a:p>
            <a:r>
              <a:rPr lang="fr-FR" dirty="0"/>
              <a:t>Domaine d’action n°3</a:t>
            </a:r>
          </a:p>
        </p:txBody>
      </p:sp>
      <p:sp>
        <p:nvSpPr>
          <p:cNvPr id="3" name="Espace réservé du numéro de diapositive 2">
            <a:extLst>
              <a:ext uri="{FF2B5EF4-FFF2-40B4-BE49-F238E27FC236}">
                <a16:creationId xmlns:a16="http://schemas.microsoft.com/office/drawing/2014/main" id="{1F8341BA-BDD4-CB9C-6118-DAAA338B1DBB}"/>
              </a:ext>
            </a:extLst>
          </p:cNvPr>
          <p:cNvSpPr>
            <a:spLocks noGrp="1"/>
          </p:cNvSpPr>
          <p:nvPr>
            <p:ph type="sldNum" sz="quarter" idx="27"/>
          </p:nvPr>
        </p:nvSpPr>
        <p:spPr/>
        <p:txBody>
          <a:bodyPr/>
          <a:lstStyle/>
          <a:p>
            <a:fld id="{209DEF0E-62F5-D748-9031-362336B3810A}" type="slidenum">
              <a:rPr lang="fr-FR" smtClean="0"/>
              <a:pPr/>
              <a:t>22</a:t>
            </a:fld>
            <a:endParaRPr lang="fr-FR"/>
          </a:p>
        </p:txBody>
      </p:sp>
      <p:sp>
        <p:nvSpPr>
          <p:cNvPr id="4" name="Espace réservé du texte 14">
            <a:extLst>
              <a:ext uri="{FF2B5EF4-FFF2-40B4-BE49-F238E27FC236}">
                <a16:creationId xmlns:a16="http://schemas.microsoft.com/office/drawing/2014/main" id="{9E444E92-B1B3-A503-93CF-78987739440E}"/>
              </a:ext>
            </a:extLst>
          </p:cNvPr>
          <p:cNvSpPr txBox="1">
            <a:spLocks/>
          </p:cNvSpPr>
          <p:nvPr/>
        </p:nvSpPr>
        <p:spPr>
          <a:xfrm>
            <a:off x="478261" y="1114259"/>
            <a:ext cx="10589132" cy="41991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L’évolution professionnelle et la formation : les mesures envisageables</a:t>
            </a:r>
          </a:p>
        </p:txBody>
      </p:sp>
      <p:sp>
        <p:nvSpPr>
          <p:cNvPr id="5" name="Espace réservé du texte 2">
            <a:extLst>
              <a:ext uri="{FF2B5EF4-FFF2-40B4-BE49-F238E27FC236}">
                <a16:creationId xmlns:a16="http://schemas.microsoft.com/office/drawing/2014/main" id="{293DCB68-3C4D-F16A-7667-8957B1D17231}"/>
              </a:ext>
            </a:extLst>
          </p:cNvPr>
          <p:cNvSpPr txBox="1">
            <a:spLocks/>
          </p:cNvSpPr>
          <p:nvPr/>
        </p:nvSpPr>
        <p:spPr>
          <a:xfrm>
            <a:off x="478261" y="1452311"/>
            <a:ext cx="10947300" cy="4693143"/>
          </a:xfrm>
          <a:prstGeom prst="rect">
            <a:avLst/>
          </a:prstGeom>
          <a:solidFill>
            <a:schemeClr val="bg1"/>
          </a:solidFill>
        </p:spPr>
        <p:txBody>
          <a:bodyPr vert="horz" lIns="91440" tIns="45720" rIns="91440" bIns="45720" rtlCol="0">
            <a:noAutofit/>
          </a:bodyPr>
          <a:lstStyle>
            <a:lvl1pPr marL="0" indent="0" algn="l" defTabSz="914400" rtl="0" eaLnBrk="1" latinLnBrk="0" hangingPunct="1">
              <a:lnSpc>
                <a:spcPct val="90000"/>
              </a:lnSpc>
              <a:spcBef>
                <a:spcPts val="600"/>
              </a:spcBef>
              <a:buFont typeface="Arial" panose="020B0604020202020204" pitchFamily="34" charset="0"/>
              <a:buNone/>
              <a:defRPr sz="1200" b="0" i="0" kern="1200" spc="10" baseline="0">
                <a:solidFill>
                  <a:srgbClr val="30343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b="1" dirty="0">
                <a:solidFill>
                  <a:srgbClr val="0070C0"/>
                </a:solidFill>
                <a:latin typeface="Montserrat Light" panose="00000400000000000000" pitchFamily="2" charset="0"/>
                <a:cs typeface="Times New Roman" panose="02020603050405020304" pitchFamily="18" charset="0"/>
              </a:rPr>
              <a:t>Evolution professionnelle des salarié(e)s</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Rappel des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obligations faites aux entreprises</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en matière d’évolution professionnelle : </a:t>
            </a:r>
          </a:p>
          <a:p>
            <a:pPr marL="1028700" lvl="1" indent="-342900" algn="just">
              <a:buFont typeface="Aptos" panose="020B0004020202020204" pitchFamily="34" charset="0"/>
              <a:buChar char="-"/>
            </a:pPr>
            <a:r>
              <a:rPr lang="fr-FR" sz="13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Dans toutes les entreprises, organisation d’un </a:t>
            </a:r>
            <a:r>
              <a:rPr lang="fr-FR" sz="1300" b="1"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entretien professionnel</a:t>
            </a:r>
            <a:r>
              <a:rPr lang="fr-FR" sz="13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 en principe au moins une fois tous les deux ans, et au retour de certaines périodes d’absence ou de réduction d’activité du salarié. Avec notamment pour objectif d’identifier les moyens à mobiliser pour favoriser l’évolution professionnelle du salarié. Ce temps d’échange peut permettre de susciter des candidatures en limitant les éventuels phénomènes d'autocensure de salariées vers des postes à responsabilité</a:t>
            </a:r>
          </a:p>
          <a:p>
            <a:pPr marL="1028700" lvl="1" indent="-342900" algn="just">
              <a:buFont typeface="Aptos" panose="020B0004020202020204" pitchFamily="34" charset="0"/>
              <a:buChar char="-"/>
            </a:pPr>
            <a:r>
              <a:rPr lang="fr-FR" sz="13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Dans les entreprises d’au moins 1 000 salariés, </a:t>
            </a:r>
            <a:r>
              <a:rPr lang="fr-FR" sz="1300" b="1"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obligation de représentation équilibrée entre les femmes et les hommes parmi les cadres dirigeants et les membres des instances dirigeantes </a:t>
            </a:r>
            <a:r>
              <a:rPr lang="fr-FR" sz="13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(objectif de 30 % de femmes parmi les cadres dirigeants et de 30 % de femmes parmi les membres d’instances dirigeantes à partir du 1</a:t>
            </a:r>
            <a:r>
              <a:rPr lang="fr-FR" sz="1300" baseline="300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er</a:t>
            </a:r>
            <a:r>
              <a:rPr lang="fr-FR" sz="13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 mars 2026</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Mise en place d’un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indicateur de suivi</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des effectifs par genre pour chaque niveau de classification, permettant d'apprécier la situation dans l’entreprise</a:t>
            </a:r>
          </a:p>
          <a:p>
            <a:pPr marL="342900" lvl="0" indent="-342900" algn="just">
              <a:buFont typeface="Wingdings" panose="05000000000000000000" pitchFamily="2" charset="2"/>
              <a:buChar char=""/>
            </a:pP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Communication en interne </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sur les postes ouverts à la promotion ainsi que sur les dispositifs de mobilité existant dans l’entreprise</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Attention particulière portée à la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durée moyenne entre deux promotions</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des femmes et des hommes. Les entreprises doivent s’assurer que la proportion des femmes et des hommes parmi les salariés promus soit comparable à leur proportion dans l’effectif de chaque niveau de classification, à compétences, expériences, profils et performances équivalents</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Elaboration d’un système de</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détection des salariés à potentiels </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suivant des critères objectifs non discriminants</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Interdiction des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processus d’évaluation</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des performances basés exclusivement sur le temps de présence, afin que la situation familiale des salarié(e)s ne constitue pas un frein à leur évolution professionnelle</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Des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processus d’évaluation</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dans le cadre du suivi des parcours professionnels ne laissant aucune place aux préjugés et aux stéréotypes, ni ne permettant aucune discrimination directe ou indirecte </a:t>
            </a:r>
          </a:p>
        </p:txBody>
      </p:sp>
    </p:spTree>
    <p:extLst>
      <p:ext uri="{BB962C8B-B14F-4D97-AF65-F5344CB8AC3E}">
        <p14:creationId xmlns:p14="http://schemas.microsoft.com/office/powerpoint/2010/main" val="3505560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D61D3-3636-4D9B-E1C3-5CAD78A724DC}"/>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F5E7D24-6D49-0F36-B366-36A5E84F9BFB}"/>
              </a:ext>
            </a:extLst>
          </p:cNvPr>
          <p:cNvSpPr>
            <a:spLocks noGrp="1"/>
          </p:cNvSpPr>
          <p:nvPr>
            <p:ph type="body" sz="quarter" idx="18"/>
          </p:nvPr>
        </p:nvSpPr>
        <p:spPr>
          <a:xfrm>
            <a:off x="776751" y="467811"/>
            <a:ext cx="10290642" cy="304546"/>
          </a:xfrm>
        </p:spPr>
        <p:txBody>
          <a:bodyPr/>
          <a:lstStyle/>
          <a:p>
            <a:r>
              <a:rPr lang="fr-FR" dirty="0"/>
              <a:t>Domaine d’action n°3</a:t>
            </a:r>
          </a:p>
        </p:txBody>
      </p:sp>
      <p:sp>
        <p:nvSpPr>
          <p:cNvPr id="3" name="Espace réservé du numéro de diapositive 2">
            <a:extLst>
              <a:ext uri="{FF2B5EF4-FFF2-40B4-BE49-F238E27FC236}">
                <a16:creationId xmlns:a16="http://schemas.microsoft.com/office/drawing/2014/main" id="{31DCE4FE-4759-424B-C1A8-250194A2D1BA}"/>
              </a:ext>
            </a:extLst>
          </p:cNvPr>
          <p:cNvSpPr>
            <a:spLocks noGrp="1"/>
          </p:cNvSpPr>
          <p:nvPr>
            <p:ph type="sldNum" sz="quarter" idx="27"/>
          </p:nvPr>
        </p:nvSpPr>
        <p:spPr/>
        <p:txBody>
          <a:bodyPr/>
          <a:lstStyle/>
          <a:p>
            <a:fld id="{209DEF0E-62F5-D748-9031-362336B3810A}" type="slidenum">
              <a:rPr lang="fr-FR" smtClean="0"/>
              <a:pPr/>
              <a:t>23</a:t>
            </a:fld>
            <a:endParaRPr lang="fr-FR"/>
          </a:p>
        </p:txBody>
      </p:sp>
      <p:sp>
        <p:nvSpPr>
          <p:cNvPr id="4" name="Espace réservé du texte 14">
            <a:extLst>
              <a:ext uri="{FF2B5EF4-FFF2-40B4-BE49-F238E27FC236}">
                <a16:creationId xmlns:a16="http://schemas.microsoft.com/office/drawing/2014/main" id="{4EFD174B-9714-8C08-57CE-E40FFEB95241}"/>
              </a:ext>
            </a:extLst>
          </p:cNvPr>
          <p:cNvSpPr txBox="1">
            <a:spLocks/>
          </p:cNvSpPr>
          <p:nvPr/>
        </p:nvSpPr>
        <p:spPr>
          <a:xfrm>
            <a:off x="478261" y="1114259"/>
            <a:ext cx="10589132" cy="41991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L’évolution professionnelle et la formation : les mesures envisageables</a:t>
            </a:r>
          </a:p>
        </p:txBody>
      </p:sp>
      <p:sp>
        <p:nvSpPr>
          <p:cNvPr id="5" name="Espace réservé du texte 2">
            <a:extLst>
              <a:ext uri="{FF2B5EF4-FFF2-40B4-BE49-F238E27FC236}">
                <a16:creationId xmlns:a16="http://schemas.microsoft.com/office/drawing/2014/main" id="{0FA0E71D-F16A-97E7-964E-4AA12BB68F78}"/>
              </a:ext>
            </a:extLst>
          </p:cNvPr>
          <p:cNvSpPr txBox="1">
            <a:spLocks/>
          </p:cNvSpPr>
          <p:nvPr/>
        </p:nvSpPr>
        <p:spPr>
          <a:xfrm>
            <a:off x="448423" y="1452312"/>
            <a:ext cx="3644184" cy="1361910"/>
          </a:xfrm>
          <a:prstGeom prst="rect">
            <a:avLst/>
          </a:prstGeom>
          <a:solidFill>
            <a:schemeClr val="bg1"/>
          </a:solidFill>
        </p:spPr>
        <p:txBody>
          <a:bodyPr vert="horz" lIns="91440" tIns="45720" rIns="91440" bIns="45720" rtlCol="0">
            <a:noAutofit/>
          </a:bodyPr>
          <a:lstStyle>
            <a:lvl1pPr marL="0" indent="0" algn="l" defTabSz="914400" rtl="0" eaLnBrk="1" latinLnBrk="0" hangingPunct="1">
              <a:lnSpc>
                <a:spcPct val="90000"/>
              </a:lnSpc>
              <a:spcBef>
                <a:spcPts val="600"/>
              </a:spcBef>
              <a:buFont typeface="Arial" panose="020B0604020202020204" pitchFamily="34" charset="0"/>
              <a:buNone/>
              <a:defRPr sz="1200" b="0" i="0" kern="1200" spc="10" baseline="0">
                <a:solidFill>
                  <a:srgbClr val="30343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a:solidFill>
                  <a:srgbClr val="0070C0"/>
                </a:solidFill>
                <a:latin typeface="Montserrat Light" panose="00000400000000000000" pitchFamily="2" charset="0"/>
                <a:cs typeface="Times New Roman" panose="02020603050405020304" pitchFamily="18" charset="0"/>
              </a:rPr>
              <a:t>Evolution professionnelle des salarié(e)s à temps partiel</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Prise en compte systématique des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candidatures à un poste d’encadrement</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émanant de salarié(e)s travaillant à temps partiel</a:t>
            </a:r>
          </a:p>
        </p:txBody>
      </p:sp>
      <p:sp>
        <p:nvSpPr>
          <p:cNvPr id="6" name="Espace réservé du texte 2">
            <a:extLst>
              <a:ext uri="{FF2B5EF4-FFF2-40B4-BE49-F238E27FC236}">
                <a16:creationId xmlns:a16="http://schemas.microsoft.com/office/drawing/2014/main" id="{46175269-8475-CF4E-17E1-9F5F4AFA2373}"/>
              </a:ext>
            </a:extLst>
          </p:cNvPr>
          <p:cNvSpPr txBox="1">
            <a:spLocks/>
          </p:cNvSpPr>
          <p:nvPr/>
        </p:nvSpPr>
        <p:spPr>
          <a:xfrm>
            <a:off x="4327964" y="1430931"/>
            <a:ext cx="7385775" cy="4714523"/>
          </a:xfrm>
          <a:prstGeom prst="rect">
            <a:avLst/>
          </a:prstGeom>
          <a:solidFill>
            <a:schemeClr val="bg1"/>
          </a:solidFill>
        </p:spPr>
        <p:txBody>
          <a:bodyPr vert="horz" lIns="91440" tIns="45720" rIns="91440" bIns="45720" rtlCol="0">
            <a:noAutofit/>
          </a:bodyPr>
          <a:lstStyle>
            <a:lvl1pPr marL="0" indent="0" algn="l" defTabSz="914400" rtl="0" eaLnBrk="1" latinLnBrk="0" hangingPunct="1">
              <a:lnSpc>
                <a:spcPct val="90000"/>
              </a:lnSpc>
              <a:spcBef>
                <a:spcPts val="600"/>
              </a:spcBef>
              <a:buFont typeface="Arial" panose="020B0604020202020204" pitchFamily="34" charset="0"/>
              <a:buNone/>
              <a:defRPr sz="1200" b="0" i="0" kern="1200" spc="10" baseline="0">
                <a:solidFill>
                  <a:srgbClr val="30343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b="1" dirty="0">
                <a:solidFill>
                  <a:srgbClr val="0070C0"/>
                </a:solidFill>
                <a:latin typeface="Montserrat Light" panose="00000400000000000000" pitchFamily="2" charset="0"/>
                <a:cs typeface="Times New Roman" panose="02020603050405020304" pitchFamily="18" charset="0"/>
              </a:rPr>
              <a:t>Formation professionnelle</a:t>
            </a:r>
          </a:p>
          <a:p>
            <a:pPr marL="342900" lvl="0" indent="-342900" algn="just">
              <a:buFont typeface="Wingdings" panose="05000000000000000000" pitchFamily="2" charset="2"/>
              <a:buChar char=""/>
            </a:pP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Formation des managers</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à la conduite des entretiens professionnels afin de mieux repérer les besoins de formation</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Mise en œuvre d’</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actions de formation diplômantes ou certifiantes</a:t>
            </a:r>
            <a:endPar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pP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Mise en place d’accompagnements </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permettant aux salariés d’évoluer. Ex. prise en charge d’une formation de stagiaire Expert-comptable ou accompagnement dans une démarche de VAE</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Institution d’une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priorité d’accès à un parcours ou une formation</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pour l</a:t>
            </a:r>
            <a:r>
              <a:rPr lang="fr-FR" sz="1300" dirty="0">
                <a:solidFill>
                  <a:srgbClr val="000000"/>
                </a:solidFill>
                <a:effectLst/>
                <a:latin typeface="Montserrat Light" panose="00000400000000000000" pitchFamily="2" charset="0"/>
                <a:ea typeface="Times New Roman" panose="02020603050405020304" pitchFamily="18" charset="0"/>
                <a:cs typeface="Arial" panose="020B0604020202020204" pitchFamily="34" charset="0"/>
              </a:rPr>
              <a:t>es salariés reprenant leur activité suite à un congé maternité, congé d’adoption ou congé parental d’éducatio</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n. Ex. reconversion ou promotion par alternance (Pro A) </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Mise en œuvre de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moyens permettant de limiter les impacts de la charge de famille</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et d’articuler la vie privée du salarié avec le temps de formation : </a:t>
            </a:r>
          </a:p>
          <a:p>
            <a:pPr marL="342900" lvl="0" indent="-342900" algn="just">
              <a:buFont typeface="Aptos" panose="020B0004020202020204" pitchFamily="34" charset="0"/>
              <a:buChar char="-"/>
            </a:pPr>
            <a:r>
              <a:rPr lang="fr-FR" sz="13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Organisation d’actions de formation prenant en compte les situations familiales et personnelles (parentalité, proche aidant, handicap…)</a:t>
            </a:r>
          </a:p>
          <a:p>
            <a:pPr marL="342900" lvl="0" indent="-342900" algn="just">
              <a:buFont typeface="Aptos" panose="020B0004020202020204" pitchFamily="34" charset="0"/>
              <a:buChar char="-"/>
            </a:pPr>
            <a:r>
              <a:rPr lang="fr-FR" sz="13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Diversification des formats proposés (présentiel, distanciel, e-learning…) pour limiter les déplacements qui peuvent constituer un frein dans l’organisation vie privée/vie professionnelle</a:t>
            </a:r>
          </a:p>
          <a:p>
            <a:pPr marL="342900" lvl="0" indent="-342900" algn="just">
              <a:buFont typeface="Aptos" panose="020B0004020202020204" pitchFamily="34" charset="0"/>
              <a:buChar char="-"/>
            </a:pPr>
            <a:r>
              <a:rPr lang="fr-FR" sz="13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Communication des dates et horaires des formations suivant un délai raisonnable avant leur démarrage </a:t>
            </a:r>
          </a:p>
          <a:p>
            <a:pPr marL="342900" lvl="0" indent="-342900" algn="just">
              <a:buFont typeface="Aptos" panose="020B0004020202020204" pitchFamily="34" charset="0"/>
              <a:buChar char="-"/>
            </a:pPr>
            <a:r>
              <a:rPr lang="fr-FR" sz="13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Mise en place de mécanismes de compensation pour les salariés en formation tels que la prise en charge des frais de garde d’enfant pendant la formation ou des temps de trajet pour se rendre en formation</a:t>
            </a:r>
          </a:p>
          <a:p>
            <a:pPr marL="342900" lvl="0" indent="-342900" algn="just">
              <a:buFont typeface="Wingdings" panose="05000000000000000000" pitchFamily="2" charset="2"/>
              <a:buChar char=""/>
            </a:pPr>
            <a:endPar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34438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98AB2-6999-9BA1-52A7-8AC93018ED54}"/>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9560ACD-CA0E-9C95-77AE-40E1635D9F5E}"/>
              </a:ext>
            </a:extLst>
          </p:cNvPr>
          <p:cNvSpPr>
            <a:spLocks noGrp="1"/>
          </p:cNvSpPr>
          <p:nvPr>
            <p:ph type="body" sz="quarter" idx="18"/>
          </p:nvPr>
        </p:nvSpPr>
        <p:spPr>
          <a:xfrm>
            <a:off x="776751" y="467811"/>
            <a:ext cx="10290642" cy="304546"/>
          </a:xfrm>
        </p:spPr>
        <p:txBody>
          <a:bodyPr/>
          <a:lstStyle/>
          <a:p>
            <a:r>
              <a:rPr lang="fr-FR" dirty="0"/>
              <a:t>Domaine d’action n°4</a:t>
            </a:r>
          </a:p>
        </p:txBody>
      </p:sp>
      <p:sp>
        <p:nvSpPr>
          <p:cNvPr id="9" name="Espace réservé du texte 2">
            <a:extLst>
              <a:ext uri="{FF2B5EF4-FFF2-40B4-BE49-F238E27FC236}">
                <a16:creationId xmlns:a16="http://schemas.microsoft.com/office/drawing/2014/main" id="{F6D9AD14-2EAE-A3DA-EDBB-D5F6E06C6598}"/>
              </a:ext>
            </a:extLst>
          </p:cNvPr>
          <p:cNvSpPr>
            <a:spLocks noGrp="1"/>
          </p:cNvSpPr>
          <p:nvPr>
            <p:ph type="body" sz="quarter" idx="24"/>
          </p:nvPr>
        </p:nvSpPr>
        <p:spPr>
          <a:xfrm>
            <a:off x="478261" y="1675911"/>
            <a:ext cx="5075872" cy="3828244"/>
          </a:xfrm>
          <a:solidFill>
            <a:schemeClr val="bg1">
              <a:lumMod val="95000"/>
            </a:schemeClr>
          </a:solidFill>
        </p:spPr>
        <p:txBody>
          <a:bodyPr>
            <a:noAutofit/>
          </a:bodyPr>
          <a:lstStyle/>
          <a:p>
            <a:pPr algn="just"/>
            <a:r>
              <a:rPr lang="fr-FR" sz="1400" b="1" dirty="0">
                <a:latin typeface="Montserrat Light" panose="00000400000000000000" pitchFamily="2" charset="0"/>
              </a:rPr>
              <a:t>Constat</a:t>
            </a:r>
          </a:p>
          <a:p>
            <a:pPr algn="just"/>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 l’échelle de la branche, il existe des écarts de rémunération entre les hommes et les femmes. Ces écarts s’expliquent en partie par la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sous-représentation</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des femmes parmi les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cadres</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et donc parmi les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postes les mieux rémunérés</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au sein des entreprises. Mais les investigations mettent en avant que d’autres facteurs sont à l’œuvre : </a:t>
            </a:r>
          </a:p>
          <a:p>
            <a:pPr marL="177800" lvl="0" indent="-1778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Un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rattrapage salarial</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pour les salariées de retour de congé de maternité, d’adoption ou de congé parental d’éducation qui soit est insuffisant, soit n’a pas lieu, et entraîne des inégalités étroitement corrélées au nombre d’enfants (d’après l’Insee, l’écart de revenu est en moyenne de 29,5% entre les mères et les pères de trois enfants ou plus),</a:t>
            </a:r>
          </a:p>
          <a:p>
            <a:pPr marL="177800" lvl="0" indent="-1778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Une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discrimination liée au genre</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qui perdure au fil des années à poste et profil identique (étude de l’Apec), et ce malgré les différentes mesures prises pour renforcer l’égalité professionnelle et salariale.</a:t>
            </a:r>
          </a:p>
          <a:p>
            <a:pPr algn="just"/>
            <a:endParaRPr lang="fr-FR" sz="1400" b="1" dirty="0">
              <a:latin typeface="Montserrat Light" panose="00000400000000000000" pitchFamily="2" charset="0"/>
            </a:endParaRPr>
          </a:p>
        </p:txBody>
      </p:sp>
      <p:sp>
        <p:nvSpPr>
          <p:cNvPr id="3" name="Espace réservé du numéro de diapositive 2">
            <a:extLst>
              <a:ext uri="{FF2B5EF4-FFF2-40B4-BE49-F238E27FC236}">
                <a16:creationId xmlns:a16="http://schemas.microsoft.com/office/drawing/2014/main" id="{3AC94CEE-7F19-B723-3F0B-B7BAC1B03C61}"/>
              </a:ext>
            </a:extLst>
          </p:cNvPr>
          <p:cNvSpPr>
            <a:spLocks noGrp="1"/>
          </p:cNvSpPr>
          <p:nvPr>
            <p:ph type="sldNum" sz="quarter" idx="27"/>
          </p:nvPr>
        </p:nvSpPr>
        <p:spPr/>
        <p:txBody>
          <a:bodyPr/>
          <a:lstStyle/>
          <a:p>
            <a:fld id="{209DEF0E-62F5-D748-9031-362336B3810A}" type="slidenum">
              <a:rPr lang="fr-FR" smtClean="0"/>
              <a:pPr/>
              <a:t>24</a:t>
            </a:fld>
            <a:endParaRPr lang="fr-FR"/>
          </a:p>
        </p:txBody>
      </p:sp>
      <p:sp>
        <p:nvSpPr>
          <p:cNvPr id="4" name="Espace réservé du texte 14">
            <a:extLst>
              <a:ext uri="{FF2B5EF4-FFF2-40B4-BE49-F238E27FC236}">
                <a16:creationId xmlns:a16="http://schemas.microsoft.com/office/drawing/2014/main" id="{DDB30E79-6BFB-13D3-41FA-90157E0DF330}"/>
              </a:ext>
            </a:extLst>
          </p:cNvPr>
          <p:cNvSpPr txBox="1">
            <a:spLocks/>
          </p:cNvSpPr>
          <p:nvPr/>
        </p:nvSpPr>
        <p:spPr>
          <a:xfrm>
            <a:off x="478261" y="1114259"/>
            <a:ext cx="8692372" cy="41991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L’égalité salariale : constat et objectif</a:t>
            </a:r>
          </a:p>
        </p:txBody>
      </p:sp>
      <p:sp>
        <p:nvSpPr>
          <p:cNvPr id="5" name="Espace réservé du texte 2">
            <a:extLst>
              <a:ext uri="{FF2B5EF4-FFF2-40B4-BE49-F238E27FC236}">
                <a16:creationId xmlns:a16="http://schemas.microsoft.com/office/drawing/2014/main" id="{7E4C137B-5483-AF6F-5650-45D0A5B01F35}"/>
              </a:ext>
            </a:extLst>
          </p:cNvPr>
          <p:cNvSpPr txBox="1">
            <a:spLocks/>
          </p:cNvSpPr>
          <p:nvPr/>
        </p:nvSpPr>
        <p:spPr>
          <a:xfrm>
            <a:off x="5922072" y="1675911"/>
            <a:ext cx="5075872" cy="3828244"/>
          </a:xfrm>
          <a:prstGeom prst="rect">
            <a:avLst/>
          </a:prstGeom>
          <a:solidFill>
            <a:schemeClr val="accent5">
              <a:lumMod val="20000"/>
              <a:lumOff val="80000"/>
            </a:schemeClr>
          </a:solidFill>
        </p:spPr>
        <p:txBody>
          <a:bodyPr vert="horz" lIns="91440" tIns="45720" rIns="91440" bIns="45720" rtlCol="0">
            <a:noAutofit/>
          </a:bodyPr>
          <a:lstStyle>
            <a:lvl1pPr marL="0" indent="0" algn="l" defTabSz="914400" rtl="0" eaLnBrk="1" latinLnBrk="0" hangingPunct="1">
              <a:lnSpc>
                <a:spcPct val="90000"/>
              </a:lnSpc>
              <a:spcBef>
                <a:spcPts val="600"/>
              </a:spcBef>
              <a:buFont typeface="Arial" panose="020B0604020202020204" pitchFamily="34" charset="0"/>
              <a:buNone/>
              <a:defRPr sz="1200" b="0" i="0" kern="1200" spc="10" baseline="0">
                <a:solidFill>
                  <a:srgbClr val="30343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b="1" dirty="0">
                <a:latin typeface="Montserrat Light" panose="00000400000000000000" pitchFamily="2" charset="0"/>
              </a:rPr>
              <a:t>Objectif</a:t>
            </a:r>
          </a:p>
          <a:p>
            <a:pPr marL="285750" indent="-28575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Les mesures prévues dans l’accord de branche sur l’égalité professionnelle doivent concourir à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l’application effective du principe d’égalité de rémunération</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entre les femmes et les hommes pour un travail équivalent. </a:t>
            </a:r>
          </a:p>
          <a:p>
            <a:pPr marL="285750" indent="-28575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En vertu de ce principe, les entreprises de la branche doivent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assurer à l’embauche un niveau de salaire identique</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pour les hommes et pour les femmes pour un même métier, à niveaux de responsabilités, de formation et d'expérience professionnelle comparables. </a:t>
            </a:r>
          </a:p>
          <a:p>
            <a:pPr marL="285750" indent="-28575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De la même manière, les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absences liées au congé de maternité, d'adoption ou parental d’éducation</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ne peuvent donner lieu à quelque forme que ce soit de discrimination en matière de rémunération. </a:t>
            </a:r>
          </a:p>
          <a:p>
            <a:pPr marL="285750" indent="-28575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Et l’égalité de traitement en matière de rémunération doit être assurée entre les salariés à temps plein et ceux à temps partiel.</a:t>
            </a:r>
          </a:p>
          <a:p>
            <a:pPr algn="just"/>
            <a:endParaRPr lang="fr-FR" sz="1400" b="1" dirty="0">
              <a:latin typeface="Montserrat Light" panose="00000400000000000000" pitchFamily="2" charset="0"/>
            </a:endParaRPr>
          </a:p>
        </p:txBody>
      </p:sp>
    </p:spTree>
    <p:extLst>
      <p:ext uri="{BB962C8B-B14F-4D97-AF65-F5344CB8AC3E}">
        <p14:creationId xmlns:p14="http://schemas.microsoft.com/office/powerpoint/2010/main" val="1500882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8BF4A-855C-90CA-EE98-6A0A8936EAD4}"/>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24CE2F4-F825-B83F-3C49-8E94369D9EBC}"/>
              </a:ext>
            </a:extLst>
          </p:cNvPr>
          <p:cNvSpPr>
            <a:spLocks noGrp="1"/>
          </p:cNvSpPr>
          <p:nvPr>
            <p:ph type="body" sz="quarter" idx="18"/>
          </p:nvPr>
        </p:nvSpPr>
        <p:spPr>
          <a:xfrm>
            <a:off x="776751" y="467811"/>
            <a:ext cx="10290642" cy="304546"/>
          </a:xfrm>
        </p:spPr>
        <p:txBody>
          <a:bodyPr/>
          <a:lstStyle/>
          <a:p>
            <a:r>
              <a:rPr lang="fr-FR" dirty="0"/>
              <a:t>Domaine d’action n°4</a:t>
            </a:r>
          </a:p>
        </p:txBody>
      </p:sp>
      <p:sp>
        <p:nvSpPr>
          <p:cNvPr id="9" name="Espace réservé du texte 2">
            <a:extLst>
              <a:ext uri="{FF2B5EF4-FFF2-40B4-BE49-F238E27FC236}">
                <a16:creationId xmlns:a16="http://schemas.microsoft.com/office/drawing/2014/main" id="{0EAD5D2C-11FA-C61B-2A7F-4CB09FC897DA}"/>
              </a:ext>
            </a:extLst>
          </p:cNvPr>
          <p:cNvSpPr>
            <a:spLocks noGrp="1"/>
          </p:cNvSpPr>
          <p:nvPr>
            <p:ph type="body" sz="quarter" idx="24"/>
          </p:nvPr>
        </p:nvSpPr>
        <p:spPr>
          <a:xfrm>
            <a:off x="478259" y="1541088"/>
            <a:ext cx="6916839" cy="4291542"/>
          </a:xfrm>
          <a:solidFill>
            <a:schemeClr val="bg1"/>
          </a:solidFill>
        </p:spPr>
        <p:txBody>
          <a:bodyPr>
            <a:noAutofit/>
          </a:bodyPr>
          <a:lstStyle/>
          <a:p>
            <a:pPr algn="just"/>
            <a:r>
              <a:rPr lang="fr-FR" sz="1400" b="1" dirty="0">
                <a:solidFill>
                  <a:srgbClr val="0070C0"/>
                </a:solidFill>
                <a:effectLst/>
                <a:latin typeface="Montserrat Light" panose="00000400000000000000" pitchFamily="2" charset="0"/>
                <a:ea typeface="Times New Roman" panose="02020603050405020304" pitchFamily="18" charset="0"/>
                <a:cs typeface="Times New Roman" panose="02020603050405020304" pitchFamily="18" charset="0"/>
              </a:rPr>
              <a:t>Objectivation et suivi des écarts de rémunération</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Rappel de l’</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obligation faite aux entreprises </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en matière de suivi et de correction des écarts de rémunération : </a:t>
            </a:r>
          </a:p>
          <a:p>
            <a:pPr marL="1028700" lvl="1" indent="-342900" algn="just">
              <a:buFont typeface="Aptos" panose="020B0004020202020204" pitchFamily="34" charset="0"/>
              <a:buChar char="-"/>
            </a:pPr>
            <a:r>
              <a:rPr lang="fr-FR" sz="13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Dans les entreprises d’au moins 50 salariés, calcul et publication sur leur site internet de </a:t>
            </a:r>
            <a:r>
              <a:rPr lang="fr-FR" sz="1300" b="1"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l’Index de l’égalité professionnelle</a:t>
            </a:r>
            <a:r>
              <a:rPr lang="fr-FR" sz="13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 femmes-hommes</a:t>
            </a:r>
          </a:p>
          <a:p>
            <a:pPr marL="1028700" lvl="1" indent="-342900" algn="just">
              <a:buFont typeface="Aptos" panose="020B0004020202020204" pitchFamily="34" charset="0"/>
              <a:buChar char="-"/>
            </a:pPr>
            <a:r>
              <a:rPr lang="fr-FR" sz="13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Dans les entreprises d’au moins 50 salariés, mise en œuvre d’un </a:t>
            </a:r>
            <a:r>
              <a:rPr lang="fr-FR" sz="1300" b="1"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rattrapage salarial</a:t>
            </a:r>
            <a:r>
              <a:rPr lang="fr-FR" sz="13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 au bénéfice des salariées de retour d’un congé de maternité, d’adoption ou parental d’éducation, dont le montant doit être au moins égal à la médiane des augmentations individuelles annuelles accordées dans l’entreprise pour une même position et un même coefficient de la classification de la convention collective, à ancienneté et compétences équivalentes</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Mise en place d’</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indicateurs </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permettant d’appréhender la répartition des promotions, des primes, des salaires, et des augmentations en fonction du sexe et d’identifier, le cas échéant, des différences de traitement injustifiées</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Attention portée à ce que la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médiane des augmentations individuelles des femmes </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soit équivalente à la médiane des augmentations individuelles des hommes au sein d’une même catégorie professionnelle</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Prise en compte de l’équité salariale comme un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critère de l’évaluation des compétences des responsables hiérarchiques</a:t>
            </a:r>
            <a:endPar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endParaRPr>
          </a:p>
          <a:p>
            <a:pPr algn="just"/>
            <a:endParaRPr lang="fr-FR" sz="1400" b="1" dirty="0">
              <a:latin typeface="Montserrat Light" panose="00000400000000000000" pitchFamily="2" charset="0"/>
            </a:endParaRPr>
          </a:p>
        </p:txBody>
      </p:sp>
      <p:sp>
        <p:nvSpPr>
          <p:cNvPr id="3" name="Espace réservé du numéro de diapositive 2">
            <a:extLst>
              <a:ext uri="{FF2B5EF4-FFF2-40B4-BE49-F238E27FC236}">
                <a16:creationId xmlns:a16="http://schemas.microsoft.com/office/drawing/2014/main" id="{0295C29D-3D89-F77C-134B-932751E692E1}"/>
              </a:ext>
            </a:extLst>
          </p:cNvPr>
          <p:cNvSpPr>
            <a:spLocks noGrp="1"/>
          </p:cNvSpPr>
          <p:nvPr>
            <p:ph type="sldNum" sz="quarter" idx="27"/>
          </p:nvPr>
        </p:nvSpPr>
        <p:spPr/>
        <p:txBody>
          <a:bodyPr/>
          <a:lstStyle/>
          <a:p>
            <a:fld id="{209DEF0E-62F5-D748-9031-362336B3810A}" type="slidenum">
              <a:rPr lang="fr-FR" smtClean="0"/>
              <a:pPr/>
              <a:t>25</a:t>
            </a:fld>
            <a:endParaRPr lang="fr-FR"/>
          </a:p>
        </p:txBody>
      </p:sp>
      <p:sp>
        <p:nvSpPr>
          <p:cNvPr id="4" name="Espace réservé du texte 14">
            <a:extLst>
              <a:ext uri="{FF2B5EF4-FFF2-40B4-BE49-F238E27FC236}">
                <a16:creationId xmlns:a16="http://schemas.microsoft.com/office/drawing/2014/main" id="{E1A5C67F-39EA-A68F-76FA-ED4C72E950F0}"/>
              </a:ext>
            </a:extLst>
          </p:cNvPr>
          <p:cNvSpPr txBox="1">
            <a:spLocks/>
          </p:cNvSpPr>
          <p:nvPr/>
        </p:nvSpPr>
        <p:spPr>
          <a:xfrm>
            <a:off x="478261" y="1114259"/>
            <a:ext cx="10589132" cy="41991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L’égalité salariale : les mesures envisageables</a:t>
            </a:r>
          </a:p>
        </p:txBody>
      </p:sp>
      <p:sp>
        <p:nvSpPr>
          <p:cNvPr id="5" name="Espace réservé du texte 2">
            <a:extLst>
              <a:ext uri="{FF2B5EF4-FFF2-40B4-BE49-F238E27FC236}">
                <a16:creationId xmlns:a16="http://schemas.microsoft.com/office/drawing/2014/main" id="{3F35C739-EAB0-78DE-F033-9F54417B1138}"/>
              </a:ext>
            </a:extLst>
          </p:cNvPr>
          <p:cNvSpPr txBox="1">
            <a:spLocks/>
          </p:cNvSpPr>
          <p:nvPr/>
        </p:nvSpPr>
        <p:spPr>
          <a:xfrm>
            <a:off x="7617039" y="1534178"/>
            <a:ext cx="4030463" cy="1594388"/>
          </a:xfrm>
          <a:prstGeom prst="rect">
            <a:avLst/>
          </a:prstGeom>
          <a:solidFill>
            <a:schemeClr val="bg1"/>
          </a:solidFill>
        </p:spPr>
        <p:txBody>
          <a:bodyPr vert="horz" lIns="91440" tIns="45720" rIns="91440" bIns="45720" rtlCol="0">
            <a:noAutofit/>
          </a:bodyPr>
          <a:lstStyle>
            <a:lvl1pPr marL="0" indent="0" algn="l" defTabSz="914400" rtl="0" eaLnBrk="1" latinLnBrk="0" hangingPunct="1">
              <a:lnSpc>
                <a:spcPct val="90000"/>
              </a:lnSpc>
              <a:spcBef>
                <a:spcPts val="600"/>
              </a:spcBef>
              <a:buFont typeface="Arial" panose="020B0604020202020204" pitchFamily="34" charset="0"/>
              <a:buNone/>
              <a:defRPr sz="1200" b="0" i="0" kern="1200" spc="10" baseline="0">
                <a:solidFill>
                  <a:srgbClr val="30343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b="1" dirty="0">
                <a:solidFill>
                  <a:srgbClr val="0070C0"/>
                </a:solidFill>
                <a:latin typeface="Montserrat Light" panose="00000400000000000000" pitchFamily="2" charset="0"/>
                <a:cs typeface="Times New Roman" panose="02020603050405020304" pitchFamily="18" charset="0"/>
              </a:rPr>
              <a:t>Rémunération à l’embauche</a:t>
            </a:r>
          </a:p>
          <a:p>
            <a:pPr marL="342900" lvl="0" indent="-342900" algn="just">
              <a:buFont typeface="Wingdings" panose="05000000000000000000" pitchFamily="2" charset="2"/>
              <a:buChar char=""/>
            </a:pP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Contrôle des salaires appliqués à l’embauche. </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Objectif :  s’assurer d’un niveau de salaire identique entre les hommes et les femmes pour un même métier, à niveaux de responsabilités, de formation et d'expérience professionnelle comparables</a:t>
            </a:r>
          </a:p>
        </p:txBody>
      </p:sp>
    </p:spTree>
    <p:extLst>
      <p:ext uri="{BB962C8B-B14F-4D97-AF65-F5344CB8AC3E}">
        <p14:creationId xmlns:p14="http://schemas.microsoft.com/office/powerpoint/2010/main" val="33857481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D324B-1A30-B577-A825-2C005FEB9F64}"/>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37517AC-E9B2-739B-323C-25FE847904B4}"/>
              </a:ext>
            </a:extLst>
          </p:cNvPr>
          <p:cNvSpPr>
            <a:spLocks noGrp="1"/>
          </p:cNvSpPr>
          <p:nvPr>
            <p:ph type="body" sz="quarter" idx="18"/>
          </p:nvPr>
        </p:nvSpPr>
        <p:spPr>
          <a:xfrm>
            <a:off x="776751" y="467811"/>
            <a:ext cx="10290642" cy="304546"/>
          </a:xfrm>
        </p:spPr>
        <p:txBody>
          <a:bodyPr/>
          <a:lstStyle/>
          <a:p>
            <a:r>
              <a:rPr lang="fr-FR" dirty="0"/>
              <a:t>Domaine d’action n°4</a:t>
            </a:r>
          </a:p>
        </p:txBody>
      </p:sp>
      <p:sp>
        <p:nvSpPr>
          <p:cNvPr id="9" name="Espace réservé du texte 2">
            <a:extLst>
              <a:ext uri="{FF2B5EF4-FFF2-40B4-BE49-F238E27FC236}">
                <a16:creationId xmlns:a16="http://schemas.microsoft.com/office/drawing/2014/main" id="{94A85A04-47EE-2CF2-44E7-AC0FD25984B9}"/>
              </a:ext>
            </a:extLst>
          </p:cNvPr>
          <p:cNvSpPr>
            <a:spLocks noGrp="1"/>
          </p:cNvSpPr>
          <p:nvPr>
            <p:ph type="body" sz="quarter" idx="24"/>
          </p:nvPr>
        </p:nvSpPr>
        <p:spPr>
          <a:xfrm>
            <a:off x="478259" y="1541088"/>
            <a:ext cx="6916839" cy="2968768"/>
          </a:xfrm>
          <a:solidFill>
            <a:schemeClr val="bg1"/>
          </a:solidFill>
        </p:spPr>
        <p:txBody>
          <a:bodyPr>
            <a:noAutofit/>
          </a:bodyPr>
          <a:lstStyle/>
          <a:p>
            <a:pPr algn="just"/>
            <a:r>
              <a:rPr lang="fr-FR" sz="1400" b="1" dirty="0">
                <a:solidFill>
                  <a:srgbClr val="0070C0"/>
                </a:solidFill>
                <a:effectLst/>
                <a:latin typeface="Montserrat Light" panose="00000400000000000000" pitchFamily="2" charset="0"/>
                <a:ea typeface="Times New Roman" panose="02020603050405020304" pitchFamily="18" charset="0"/>
                <a:cs typeface="Times New Roman" panose="02020603050405020304" pitchFamily="18" charset="0"/>
              </a:rPr>
              <a:t>Révisions de salaire</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Utilisation des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révisions périodiques</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comme outils de réajustement des salaires</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Provisionnement d’une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enveloppe annuelle</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dont le montant, défini par l’entreprise en % de la masse salariale brute, est destiné à réduire les écarts de rémunération entre les femmes et les hommes</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Vigilance particulière portée lors des révisions de salaires aux salariés travaillant à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temps partiel</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afin de ne pas les pénaliser par rapport aux salariés travaillant à temps complet</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Rappel de la possibilité pour l’entreprise de prendre en charge les cotisations patronales retraite sur la base de l’assiette à temps plein pour les salariés à temps partiel, et ce afin de neutraliser les effets du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temps partiel</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sur les droits à la retraite</a:t>
            </a:r>
          </a:p>
          <a:p>
            <a:pPr algn="just"/>
            <a:endParaRPr lang="fr-FR" sz="1400" b="1" dirty="0">
              <a:latin typeface="Montserrat Light" panose="00000400000000000000" pitchFamily="2" charset="0"/>
            </a:endParaRPr>
          </a:p>
        </p:txBody>
      </p:sp>
      <p:sp>
        <p:nvSpPr>
          <p:cNvPr id="3" name="Espace réservé du numéro de diapositive 2">
            <a:extLst>
              <a:ext uri="{FF2B5EF4-FFF2-40B4-BE49-F238E27FC236}">
                <a16:creationId xmlns:a16="http://schemas.microsoft.com/office/drawing/2014/main" id="{D0D07DA9-905E-5439-04C5-0723AA37F547}"/>
              </a:ext>
            </a:extLst>
          </p:cNvPr>
          <p:cNvSpPr>
            <a:spLocks noGrp="1"/>
          </p:cNvSpPr>
          <p:nvPr>
            <p:ph type="sldNum" sz="quarter" idx="27"/>
          </p:nvPr>
        </p:nvSpPr>
        <p:spPr/>
        <p:txBody>
          <a:bodyPr/>
          <a:lstStyle/>
          <a:p>
            <a:fld id="{209DEF0E-62F5-D748-9031-362336B3810A}" type="slidenum">
              <a:rPr lang="fr-FR" smtClean="0"/>
              <a:pPr/>
              <a:t>26</a:t>
            </a:fld>
            <a:endParaRPr lang="fr-FR"/>
          </a:p>
        </p:txBody>
      </p:sp>
      <p:sp>
        <p:nvSpPr>
          <p:cNvPr id="4" name="Espace réservé du texte 14">
            <a:extLst>
              <a:ext uri="{FF2B5EF4-FFF2-40B4-BE49-F238E27FC236}">
                <a16:creationId xmlns:a16="http://schemas.microsoft.com/office/drawing/2014/main" id="{5B9D3D23-84ED-E444-494A-3A142A799224}"/>
              </a:ext>
            </a:extLst>
          </p:cNvPr>
          <p:cNvSpPr txBox="1">
            <a:spLocks/>
          </p:cNvSpPr>
          <p:nvPr/>
        </p:nvSpPr>
        <p:spPr>
          <a:xfrm>
            <a:off x="478261" y="1114259"/>
            <a:ext cx="10589132" cy="41991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L’égalité salariale : les mesures envisageables</a:t>
            </a:r>
          </a:p>
        </p:txBody>
      </p:sp>
    </p:spTree>
    <p:extLst>
      <p:ext uri="{BB962C8B-B14F-4D97-AF65-F5344CB8AC3E}">
        <p14:creationId xmlns:p14="http://schemas.microsoft.com/office/powerpoint/2010/main" val="40708658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9C1D4-314C-6F9F-1519-32A46EE9E421}"/>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1931CE8-8E9C-B349-1737-0B1EB234F3F9}"/>
              </a:ext>
            </a:extLst>
          </p:cNvPr>
          <p:cNvSpPr>
            <a:spLocks noGrp="1"/>
          </p:cNvSpPr>
          <p:nvPr>
            <p:ph type="body" sz="quarter" idx="18"/>
          </p:nvPr>
        </p:nvSpPr>
        <p:spPr>
          <a:xfrm>
            <a:off x="776751" y="467811"/>
            <a:ext cx="10290642" cy="304546"/>
          </a:xfrm>
        </p:spPr>
        <p:txBody>
          <a:bodyPr/>
          <a:lstStyle/>
          <a:p>
            <a:r>
              <a:rPr lang="fr-FR" dirty="0"/>
              <a:t>Domaine d’action n°5</a:t>
            </a:r>
          </a:p>
        </p:txBody>
      </p:sp>
      <p:sp>
        <p:nvSpPr>
          <p:cNvPr id="9" name="Espace réservé du texte 2">
            <a:extLst>
              <a:ext uri="{FF2B5EF4-FFF2-40B4-BE49-F238E27FC236}">
                <a16:creationId xmlns:a16="http://schemas.microsoft.com/office/drawing/2014/main" id="{8C38C2E5-7D35-180D-0B3B-E71DE5AFCD32}"/>
              </a:ext>
            </a:extLst>
          </p:cNvPr>
          <p:cNvSpPr>
            <a:spLocks noGrp="1"/>
          </p:cNvSpPr>
          <p:nvPr>
            <p:ph type="body" sz="quarter" idx="24"/>
          </p:nvPr>
        </p:nvSpPr>
        <p:spPr>
          <a:xfrm>
            <a:off x="478261" y="1675911"/>
            <a:ext cx="5075872" cy="3624058"/>
          </a:xfrm>
          <a:solidFill>
            <a:schemeClr val="bg1">
              <a:lumMod val="95000"/>
            </a:schemeClr>
          </a:solidFill>
        </p:spPr>
        <p:txBody>
          <a:bodyPr>
            <a:noAutofit/>
          </a:bodyPr>
          <a:lstStyle/>
          <a:p>
            <a:pPr algn="just"/>
            <a:r>
              <a:rPr lang="fr-FR" sz="1400" b="1" dirty="0">
                <a:latin typeface="Montserrat Light" panose="00000400000000000000" pitchFamily="2" charset="0"/>
              </a:rPr>
              <a:t>Constat</a:t>
            </a:r>
          </a:p>
          <a:p>
            <a:pPr marL="285750" indent="-28575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Le sujet de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l’équilibre entre vie professionnelle et vie personnelle</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a pris une importance nouvelle ces dernières années, notamment depuis la crise sanitaire liée au Covid et le développement du télétravail. </a:t>
            </a:r>
          </a:p>
          <a:p>
            <a:pPr marL="285750" indent="-28575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Pour les salariés, il s’agit de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mieux concilier les engagements professionnels avec les situations particulières rencontrées</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au cours de la vie (arrivée d’un enfant, soutien en qualité de proche aidant…). </a:t>
            </a:r>
          </a:p>
          <a:p>
            <a:pPr marL="285750" indent="-28575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Dans les entreprises, mieux concilier vie professionnelle et vie professionnelle est un levier pour améliorer la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qualité de vie au travail</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prévenir les risques psychosociaux, et réduire les inégalités envers les salariées femmes, dans un contexte où la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répartition des tâches au sein des foyers est encore aujourd’hui largement genrée</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imposant à celles-ci des contraintes additionnelles en matière d’horaires et d’articulation des temps de vie.</a:t>
            </a:r>
          </a:p>
          <a:p>
            <a:pPr algn="just"/>
            <a:endParaRPr lang="fr-FR" sz="1400" b="1" dirty="0">
              <a:latin typeface="Montserrat Light" panose="00000400000000000000" pitchFamily="2" charset="0"/>
            </a:endParaRPr>
          </a:p>
        </p:txBody>
      </p:sp>
      <p:sp>
        <p:nvSpPr>
          <p:cNvPr id="3" name="Espace réservé du numéro de diapositive 2">
            <a:extLst>
              <a:ext uri="{FF2B5EF4-FFF2-40B4-BE49-F238E27FC236}">
                <a16:creationId xmlns:a16="http://schemas.microsoft.com/office/drawing/2014/main" id="{7D678D58-2D7B-4B9E-4E7E-B7755528CD10}"/>
              </a:ext>
            </a:extLst>
          </p:cNvPr>
          <p:cNvSpPr>
            <a:spLocks noGrp="1"/>
          </p:cNvSpPr>
          <p:nvPr>
            <p:ph type="sldNum" sz="quarter" idx="27"/>
          </p:nvPr>
        </p:nvSpPr>
        <p:spPr/>
        <p:txBody>
          <a:bodyPr/>
          <a:lstStyle/>
          <a:p>
            <a:fld id="{209DEF0E-62F5-D748-9031-362336B3810A}" type="slidenum">
              <a:rPr lang="fr-FR" smtClean="0"/>
              <a:pPr/>
              <a:t>27</a:t>
            </a:fld>
            <a:endParaRPr lang="fr-FR"/>
          </a:p>
        </p:txBody>
      </p:sp>
      <p:sp>
        <p:nvSpPr>
          <p:cNvPr id="4" name="Espace réservé du texte 14">
            <a:extLst>
              <a:ext uri="{FF2B5EF4-FFF2-40B4-BE49-F238E27FC236}">
                <a16:creationId xmlns:a16="http://schemas.microsoft.com/office/drawing/2014/main" id="{F556AA3B-DDE3-2C85-F605-2AABCC18FCAA}"/>
              </a:ext>
            </a:extLst>
          </p:cNvPr>
          <p:cNvSpPr txBox="1">
            <a:spLocks/>
          </p:cNvSpPr>
          <p:nvPr/>
        </p:nvSpPr>
        <p:spPr>
          <a:xfrm>
            <a:off x="478261" y="1114259"/>
            <a:ext cx="8692372" cy="41991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Les conditions de travail et la conciliation vie pro / vie perso : constat et objectif</a:t>
            </a:r>
          </a:p>
        </p:txBody>
      </p:sp>
      <p:sp>
        <p:nvSpPr>
          <p:cNvPr id="5" name="Espace réservé du texte 2">
            <a:extLst>
              <a:ext uri="{FF2B5EF4-FFF2-40B4-BE49-F238E27FC236}">
                <a16:creationId xmlns:a16="http://schemas.microsoft.com/office/drawing/2014/main" id="{1110227D-2510-8D44-87BC-7F86BD9E5A72}"/>
              </a:ext>
            </a:extLst>
          </p:cNvPr>
          <p:cNvSpPr txBox="1">
            <a:spLocks/>
          </p:cNvSpPr>
          <p:nvPr/>
        </p:nvSpPr>
        <p:spPr>
          <a:xfrm>
            <a:off x="5922072" y="1675911"/>
            <a:ext cx="5075872" cy="2771802"/>
          </a:xfrm>
          <a:prstGeom prst="rect">
            <a:avLst/>
          </a:prstGeom>
          <a:solidFill>
            <a:schemeClr val="accent5">
              <a:lumMod val="20000"/>
              <a:lumOff val="80000"/>
            </a:schemeClr>
          </a:solidFill>
        </p:spPr>
        <p:txBody>
          <a:bodyPr vert="horz" lIns="91440" tIns="45720" rIns="91440" bIns="45720" rtlCol="0">
            <a:noAutofit/>
          </a:bodyPr>
          <a:lstStyle>
            <a:lvl1pPr marL="0" indent="0" algn="l" defTabSz="914400" rtl="0" eaLnBrk="1" latinLnBrk="0" hangingPunct="1">
              <a:lnSpc>
                <a:spcPct val="90000"/>
              </a:lnSpc>
              <a:spcBef>
                <a:spcPts val="600"/>
              </a:spcBef>
              <a:buFont typeface="Arial" panose="020B0604020202020204" pitchFamily="34" charset="0"/>
              <a:buNone/>
              <a:defRPr sz="1200" b="0" i="0" kern="1200" spc="10" baseline="0">
                <a:solidFill>
                  <a:srgbClr val="303431"/>
                </a:solidFill>
                <a:latin typeface="Montserrat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b="1" dirty="0">
                <a:latin typeface="Montserrat Light" panose="00000400000000000000" pitchFamily="2" charset="0"/>
              </a:rPr>
              <a:t>Objectif</a:t>
            </a:r>
          </a:p>
          <a:p>
            <a:pPr marL="285750" indent="-28575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Une meilleure conciliation de la vie professionnelle et de la vie personnelle contribue à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réduire les inégalités hommes-femmes</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Les mesures prévues dans l’accord de branche sur l’égalité professionnelle doivent ainsi permettre de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mieux prendre en considération la situation familiale </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des salariés, si besoin au moyen des « outils » dont l’usage s’est développé ces dernières années, à l’instar du télétravail qui offre aux salariés une plus grande flexibilité dans l’organisation de leur travail, en particulier pour les salariées en situation de grossesse ou ayant un jeune enfant, et pour les salariés en situation de proche aidant.</a:t>
            </a:r>
          </a:p>
          <a:p>
            <a:pPr algn="just"/>
            <a:endParaRPr lang="fr-FR" sz="1400" b="1" dirty="0">
              <a:latin typeface="Montserrat Light" panose="00000400000000000000" pitchFamily="2" charset="0"/>
            </a:endParaRPr>
          </a:p>
        </p:txBody>
      </p:sp>
    </p:spTree>
    <p:extLst>
      <p:ext uri="{BB962C8B-B14F-4D97-AF65-F5344CB8AC3E}">
        <p14:creationId xmlns:p14="http://schemas.microsoft.com/office/powerpoint/2010/main" val="3481506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42793-C43E-ECD0-3A0E-7405DBCC904D}"/>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3781EB7-2D4E-085E-E380-FEC818995F47}"/>
              </a:ext>
            </a:extLst>
          </p:cNvPr>
          <p:cNvSpPr>
            <a:spLocks noGrp="1"/>
          </p:cNvSpPr>
          <p:nvPr>
            <p:ph type="body" sz="quarter" idx="18"/>
          </p:nvPr>
        </p:nvSpPr>
        <p:spPr>
          <a:xfrm>
            <a:off x="776751" y="467811"/>
            <a:ext cx="10290642" cy="304546"/>
          </a:xfrm>
        </p:spPr>
        <p:txBody>
          <a:bodyPr/>
          <a:lstStyle/>
          <a:p>
            <a:r>
              <a:rPr lang="fr-FR" dirty="0"/>
              <a:t>Domaine d’action n°5</a:t>
            </a:r>
          </a:p>
        </p:txBody>
      </p:sp>
      <p:sp>
        <p:nvSpPr>
          <p:cNvPr id="9" name="Espace réservé du texte 2">
            <a:extLst>
              <a:ext uri="{FF2B5EF4-FFF2-40B4-BE49-F238E27FC236}">
                <a16:creationId xmlns:a16="http://schemas.microsoft.com/office/drawing/2014/main" id="{18720FE9-4044-87FA-016B-DA51242164E2}"/>
              </a:ext>
            </a:extLst>
          </p:cNvPr>
          <p:cNvSpPr>
            <a:spLocks noGrp="1"/>
          </p:cNvSpPr>
          <p:nvPr>
            <p:ph type="body" sz="quarter" idx="24"/>
          </p:nvPr>
        </p:nvSpPr>
        <p:spPr>
          <a:xfrm>
            <a:off x="478260" y="1541087"/>
            <a:ext cx="9668917" cy="4202653"/>
          </a:xfrm>
          <a:solidFill>
            <a:schemeClr val="bg1"/>
          </a:solidFill>
        </p:spPr>
        <p:txBody>
          <a:bodyPr>
            <a:noAutofit/>
          </a:bodyPr>
          <a:lstStyle/>
          <a:p>
            <a:pPr algn="just"/>
            <a:r>
              <a:rPr lang="fr-FR" sz="1400" b="1" dirty="0">
                <a:solidFill>
                  <a:srgbClr val="0070C0"/>
                </a:solidFill>
                <a:effectLst/>
                <a:latin typeface="Montserrat Light" panose="00000400000000000000" pitchFamily="2" charset="0"/>
                <a:ea typeface="Times New Roman" panose="02020603050405020304" pitchFamily="18" charset="0"/>
                <a:cs typeface="Times New Roman" panose="02020603050405020304" pitchFamily="18" charset="0"/>
              </a:rPr>
              <a:t>Organisation du travail et aménagement du temps de travail</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Examen systématique par l’entreprise des demandes motivées de salariés pour un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aménagement de leur temps de travail</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ou un changement de poste permettant la conciliation de la vie professionnelle et de la vie personnelle et familiale</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Organisation des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réunions de travail</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sauf cas exceptionnel, pendant l'horaire habituel de travail (éviter en tant que possible la tenue de réunions lors de la pause déjeuner et en fin de journée)</a:t>
            </a:r>
          </a:p>
          <a:p>
            <a:pPr marL="342900" lvl="0" indent="-342900" algn="just">
              <a:buFont typeface="Wingdings" panose="05000000000000000000" pitchFamily="2" charset="2"/>
              <a:buChar char=""/>
            </a:pP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Planification à l’avance</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dans la mesure du possible, des réunions et planning de travail pour permettre à chacun de s'organiser</a:t>
            </a:r>
          </a:p>
          <a:p>
            <a:pPr marL="342900" lvl="0" indent="-342900" algn="just">
              <a:buFont typeface="Wingdings" panose="05000000000000000000" pitchFamily="2" charset="2"/>
              <a:buChar char=""/>
            </a:pP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Droit à la déconnexion</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 </a:t>
            </a:r>
          </a:p>
          <a:p>
            <a:pPr marL="1028700" lvl="1" indent="-342900" algn="just">
              <a:buFont typeface="Aptos" panose="020B0004020202020204" pitchFamily="34" charset="0"/>
              <a:buChar char="-"/>
            </a:pPr>
            <a:r>
              <a:rPr lang="fr-FR" sz="13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Aucun salarié n'est tenu de consulter ni de répondre à des courriels, messages ou appels téléphoniques professionnels en dehors de son temps de travail, pendant ses congés, ses temps de repos, arrêts de travail et absences autorisées. </a:t>
            </a:r>
          </a:p>
          <a:p>
            <a:pPr marL="1028700" lvl="1" indent="-342900" algn="just">
              <a:buFont typeface="Aptos" panose="020B0004020202020204" pitchFamily="34" charset="0"/>
              <a:buChar char="-"/>
            </a:pPr>
            <a:r>
              <a:rPr lang="fr-FR" sz="1300" dirty="0">
                <a:solidFill>
                  <a:srgbClr val="000000"/>
                </a:solidFill>
                <a:effectLst/>
                <a:latin typeface="Montserrat Light" panose="00000400000000000000" pitchFamily="2" charset="0"/>
                <a:ea typeface="Calibri" panose="020F0502020204030204" pitchFamily="34" charset="0"/>
                <a:cs typeface="Arial" panose="020B0604020202020204" pitchFamily="34" charset="0"/>
              </a:rPr>
              <a:t>L’employeur ne peut exiger que le salarié prenne connaissance des courriels, messages ou appels téléphoniques professionnels en dehors de son temps de travail, pendant ses congés, ses temps de repos, arrêts de travail et absences autorisées.</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Incitation à étudier toutes les demandes présentées par un(e) salarié(e) de modification de l’organisation du temps de travail, notamment le travail à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temps partiel choisi</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et à tenter d’y répondre favorablement</a:t>
            </a:r>
          </a:p>
          <a:p>
            <a:pPr marL="342900" lvl="0" indent="-342900" algn="just">
              <a:buFont typeface="Wingdings" panose="05000000000000000000" pitchFamily="2" charset="2"/>
              <a:buChar char=""/>
            </a:pP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Organisation d’un </a:t>
            </a:r>
            <a:r>
              <a:rPr lang="fr-FR" sz="1300"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entretien individuel</a:t>
            </a:r>
            <a:r>
              <a:rPr lang="fr-FR" sz="1300"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entre le/la salarié(e) concerné(e) et sa hiérarchie pour faciliter ce changement.</a:t>
            </a:r>
          </a:p>
          <a:p>
            <a:pPr algn="just"/>
            <a:endParaRPr lang="fr-FR" sz="1400" b="1" dirty="0">
              <a:latin typeface="Montserrat Light" panose="00000400000000000000" pitchFamily="2" charset="0"/>
            </a:endParaRPr>
          </a:p>
        </p:txBody>
      </p:sp>
      <p:sp>
        <p:nvSpPr>
          <p:cNvPr id="3" name="Espace réservé du numéro de diapositive 2">
            <a:extLst>
              <a:ext uri="{FF2B5EF4-FFF2-40B4-BE49-F238E27FC236}">
                <a16:creationId xmlns:a16="http://schemas.microsoft.com/office/drawing/2014/main" id="{415D1BD1-1B32-2AE8-FFCD-5BCF02BD8FCB}"/>
              </a:ext>
            </a:extLst>
          </p:cNvPr>
          <p:cNvSpPr>
            <a:spLocks noGrp="1"/>
          </p:cNvSpPr>
          <p:nvPr>
            <p:ph type="sldNum" sz="quarter" idx="27"/>
          </p:nvPr>
        </p:nvSpPr>
        <p:spPr/>
        <p:txBody>
          <a:bodyPr/>
          <a:lstStyle/>
          <a:p>
            <a:fld id="{209DEF0E-62F5-D748-9031-362336B3810A}" type="slidenum">
              <a:rPr lang="fr-FR" smtClean="0"/>
              <a:pPr/>
              <a:t>28</a:t>
            </a:fld>
            <a:endParaRPr lang="fr-FR"/>
          </a:p>
        </p:txBody>
      </p:sp>
      <p:sp>
        <p:nvSpPr>
          <p:cNvPr id="4" name="Espace réservé du texte 14">
            <a:extLst>
              <a:ext uri="{FF2B5EF4-FFF2-40B4-BE49-F238E27FC236}">
                <a16:creationId xmlns:a16="http://schemas.microsoft.com/office/drawing/2014/main" id="{CDFC0E8F-87D7-499A-690B-79757607870D}"/>
              </a:ext>
            </a:extLst>
          </p:cNvPr>
          <p:cNvSpPr txBox="1">
            <a:spLocks/>
          </p:cNvSpPr>
          <p:nvPr/>
        </p:nvSpPr>
        <p:spPr>
          <a:xfrm>
            <a:off x="478261" y="1114259"/>
            <a:ext cx="10589132" cy="41991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Les conditions de travail et la conciliation vie pro / vie perso : les mesures envisageables</a:t>
            </a:r>
          </a:p>
        </p:txBody>
      </p:sp>
    </p:spTree>
    <p:extLst>
      <p:ext uri="{BB962C8B-B14F-4D97-AF65-F5344CB8AC3E}">
        <p14:creationId xmlns:p14="http://schemas.microsoft.com/office/powerpoint/2010/main" val="1150622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1323-037A-6389-68C7-7CD44B3302FF}"/>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AB54B47-0833-7EC8-559F-3813A5FCECD5}"/>
              </a:ext>
            </a:extLst>
          </p:cNvPr>
          <p:cNvSpPr>
            <a:spLocks noGrp="1"/>
          </p:cNvSpPr>
          <p:nvPr>
            <p:ph type="body" sz="quarter" idx="18"/>
          </p:nvPr>
        </p:nvSpPr>
        <p:spPr>
          <a:xfrm>
            <a:off x="776751" y="467811"/>
            <a:ext cx="10290642" cy="304546"/>
          </a:xfrm>
        </p:spPr>
        <p:txBody>
          <a:bodyPr/>
          <a:lstStyle/>
          <a:p>
            <a:r>
              <a:rPr lang="fr-FR" dirty="0"/>
              <a:t>Domaine d’action n°5</a:t>
            </a:r>
          </a:p>
        </p:txBody>
      </p:sp>
      <p:sp>
        <p:nvSpPr>
          <p:cNvPr id="9" name="Espace réservé du texte 2">
            <a:extLst>
              <a:ext uri="{FF2B5EF4-FFF2-40B4-BE49-F238E27FC236}">
                <a16:creationId xmlns:a16="http://schemas.microsoft.com/office/drawing/2014/main" id="{862E4877-A754-4D11-E74E-C104B61FE8EE}"/>
              </a:ext>
            </a:extLst>
          </p:cNvPr>
          <p:cNvSpPr>
            <a:spLocks noGrp="1"/>
          </p:cNvSpPr>
          <p:nvPr>
            <p:ph type="body" sz="quarter" idx="24"/>
          </p:nvPr>
        </p:nvSpPr>
        <p:spPr>
          <a:xfrm>
            <a:off x="478259" y="1541087"/>
            <a:ext cx="11275775" cy="4604367"/>
          </a:xfrm>
          <a:solidFill>
            <a:schemeClr val="bg1"/>
          </a:solidFill>
        </p:spPr>
        <p:txBody>
          <a:bodyPr>
            <a:noAutofit/>
          </a:bodyPr>
          <a:lstStyle/>
          <a:p>
            <a:pPr algn="just"/>
            <a:r>
              <a:rPr lang="fr-FR" sz="1400" b="1" dirty="0">
                <a:solidFill>
                  <a:srgbClr val="0070C0"/>
                </a:solidFill>
                <a:effectLst/>
                <a:latin typeface="Montserrat Light" panose="00000400000000000000" pitchFamily="2" charset="0"/>
                <a:ea typeface="Times New Roman" panose="02020603050405020304" pitchFamily="18" charset="0"/>
                <a:cs typeface="Times New Roman" panose="02020603050405020304" pitchFamily="18" charset="0"/>
              </a:rPr>
              <a:t>Neutralisation des effets liés à la parentalité</a:t>
            </a:r>
          </a:p>
          <a:p>
            <a:pPr marL="342900" lvl="0" indent="-342900" algn="just">
              <a:buFont typeface="Wingdings" panose="05000000000000000000" pitchFamily="2" charset="2"/>
              <a:buChar char=""/>
            </a:pPr>
            <a:r>
              <a:rPr lang="fr-FR"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Rappel de l’</a:t>
            </a:r>
            <a:r>
              <a:rPr lang="fr-FR"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obligation faite aux entreprises </a:t>
            </a:r>
            <a:r>
              <a:rPr lang="fr-FR"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d’organiser un entretien professionnel pour les salariées qui reprennent leur activité à l’issue d’un congé</a:t>
            </a:r>
            <a:r>
              <a:rPr lang="fr-FR"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a:t>
            </a:r>
            <a:r>
              <a:rPr lang="fr-FR"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de maternité, d'adoption ou parental d'éducation</a:t>
            </a:r>
          </a:p>
          <a:p>
            <a:pPr marL="342900" lvl="0" indent="-342900" algn="just">
              <a:buFont typeface="Wingdings" panose="05000000000000000000" pitchFamily="2" charset="2"/>
              <a:buChar char=""/>
            </a:pPr>
            <a:r>
              <a:rPr lang="fr-FR"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Sensibilisation </a:t>
            </a:r>
            <a:r>
              <a:rPr lang="fr-FR"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au sein de l’entreprise aux enjeux de l’équilibre vie professionnelle/vie personnelle et familiale, notamment pour la santé au travail </a:t>
            </a:r>
          </a:p>
          <a:p>
            <a:pPr marL="342900" lvl="0" indent="-342900" algn="just">
              <a:buFont typeface="Wingdings" panose="05000000000000000000" pitchFamily="2" charset="2"/>
              <a:buChar char=""/>
            </a:pPr>
            <a:r>
              <a:rPr lang="fr-FR"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Autorisation d'absence</a:t>
            </a:r>
            <a:r>
              <a:rPr lang="fr-FR"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accordée à la salariée pour se rendre aux examens médicaux obligatoires prévus par le code de la santé publique dans le cadre de la surveillance médicale de la grossesse et des suites de l'accouchement </a:t>
            </a:r>
          </a:p>
          <a:p>
            <a:pPr marL="342900" lvl="0" indent="-342900" algn="just">
              <a:buFont typeface="Wingdings" panose="05000000000000000000" pitchFamily="2" charset="2"/>
              <a:buChar char=""/>
            </a:pPr>
            <a:r>
              <a:rPr lang="fr-FR"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Autorisation d'absence</a:t>
            </a:r>
            <a:r>
              <a:rPr lang="fr-FR"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accordée à la salariée bénéficiant d’une assistance médicale à la procréation, pour les actes médicaux nécessaires pour chaque protocole du parcours d'assistance médicale </a:t>
            </a:r>
          </a:p>
          <a:p>
            <a:pPr marL="342900" lvl="0" indent="-342900" algn="just">
              <a:buFont typeface="Wingdings" panose="05000000000000000000" pitchFamily="2" charset="2"/>
              <a:buChar char=""/>
            </a:pPr>
            <a:r>
              <a:rPr lang="fr-FR"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Autorisation d'absence</a:t>
            </a:r>
            <a:r>
              <a:rPr lang="fr-FR"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accordée au / à la conjoint(e) salarié(e) de la femme enceinte ou bénéficiant d'une assistance médicale à la procréation ou la personne salariée liée à elle par un pacte civil de solidarité ou vivant maritalement avec elle pour se rendre à trois de ces examens médicaux obligatoires ou de ces actes médicaux nécessaires pour chaque protocole du parcours d'assistance médicale au maximum</a:t>
            </a:r>
          </a:p>
          <a:p>
            <a:pPr marL="342900" lvl="0" indent="-342900" algn="just">
              <a:buFont typeface="Wingdings" panose="05000000000000000000" pitchFamily="2" charset="2"/>
              <a:buChar char=""/>
            </a:pPr>
            <a:r>
              <a:rPr lang="fr-FR"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Promotion et encouragement à la prise effective du </a:t>
            </a:r>
            <a:r>
              <a:rPr lang="fr-FR"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congé paternité</a:t>
            </a:r>
            <a:endParaRPr lang="fr-FR"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pPr>
            <a:r>
              <a:rPr lang="fr-FR"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Maintien de salaire à hauteur de 100% du salaire mensuel net des salarié(e)s justifiant au minimum d’un an de présence dans l’entreprise pendant le </a:t>
            </a:r>
            <a:r>
              <a:rPr lang="fr-FR"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congé de paternité et d’accueil de l’enfant</a:t>
            </a:r>
            <a:endParaRPr lang="fr-FR"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pPr>
            <a:r>
              <a:rPr lang="fr-FR"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Aménagement temporaire des horaires de travail pour les </a:t>
            </a:r>
            <a:r>
              <a:rPr lang="fr-FR"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salariés ayant un enfant de moins de 3 ans</a:t>
            </a:r>
            <a:r>
              <a:rPr lang="fr-FR"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(flexibilité sur les horaires d’entrée-sortie, pause déjeuner plus importante…)</a:t>
            </a:r>
          </a:p>
          <a:p>
            <a:pPr marL="342900" lvl="0" indent="-342900" algn="just">
              <a:buFont typeface="Wingdings" panose="05000000000000000000" pitchFamily="2" charset="2"/>
              <a:buChar char=""/>
            </a:pPr>
            <a:r>
              <a:rPr lang="fr-FR"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Prise en compte des contraintes personnelles et familiales lors de l’organisation du temps de travail, et notamment dans l’organisation des réunions et des déplacements professionnels, notamment pour les </a:t>
            </a:r>
            <a:r>
              <a:rPr lang="fr-FR"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salariés proches aidants</a:t>
            </a:r>
            <a:endParaRPr lang="fr-FR"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pPr>
            <a:r>
              <a:rPr lang="fr-FR"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Examen des possibilités d’aménagements de l’organisation de travail des </a:t>
            </a:r>
            <a:r>
              <a:rPr lang="fr-FR" b="1"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parents d’enfants mineurs handicapés</a:t>
            </a:r>
            <a:r>
              <a:rPr lang="fr-FR" dirty="0">
                <a:solidFill>
                  <a:srgbClr val="000000"/>
                </a:solidFill>
                <a:effectLst/>
                <a:latin typeface="Montserrat Light" panose="00000400000000000000" pitchFamily="2" charset="0"/>
                <a:ea typeface="Times New Roman" panose="02020603050405020304" pitchFamily="18" charset="0"/>
                <a:cs typeface="Times New Roman" panose="02020603050405020304" pitchFamily="18" charset="0"/>
              </a:rPr>
              <a:t> qui en font la demande</a:t>
            </a:r>
          </a:p>
          <a:p>
            <a:pPr marL="342900" lvl="0" indent="-342900" algn="just">
              <a:buFont typeface="Wingdings" panose="05000000000000000000" pitchFamily="2" charset="2"/>
              <a:buChar char=""/>
            </a:pPr>
            <a:r>
              <a:rPr lang="fr-FR" kern="0" dirty="0">
                <a:solidFill>
                  <a:schemeClr val="tx1"/>
                </a:solidFill>
                <a:effectLst/>
                <a:latin typeface="Montserrat Light" panose="00000400000000000000" pitchFamily="2" charset="0"/>
                <a:ea typeface="Times New Roman" panose="02020603050405020304" pitchFamily="18" charset="0"/>
                <a:cs typeface="Times New Roman" panose="02020603050405020304" pitchFamily="18" charset="0"/>
              </a:rPr>
              <a:t>Priorité de </a:t>
            </a:r>
            <a:r>
              <a:rPr lang="fr-FR" b="1" kern="0" dirty="0">
                <a:solidFill>
                  <a:schemeClr val="tx1"/>
                </a:solidFill>
                <a:effectLst/>
                <a:latin typeface="Montserrat Light" panose="00000400000000000000" pitchFamily="2" charset="0"/>
                <a:ea typeface="Times New Roman" panose="02020603050405020304" pitchFamily="18" charset="0"/>
                <a:cs typeface="Times New Roman" panose="02020603050405020304" pitchFamily="18" charset="0"/>
              </a:rPr>
              <a:t>passage à temps partiel</a:t>
            </a:r>
            <a:r>
              <a:rPr lang="fr-FR" kern="0" dirty="0">
                <a:solidFill>
                  <a:schemeClr val="tx1"/>
                </a:solidFill>
                <a:effectLst/>
                <a:latin typeface="Montserrat Light" panose="00000400000000000000" pitchFamily="2" charset="0"/>
                <a:ea typeface="Times New Roman" panose="02020603050405020304" pitchFamily="18" charset="0"/>
                <a:cs typeface="Times New Roman" panose="02020603050405020304" pitchFamily="18" charset="0"/>
              </a:rPr>
              <a:t> pour ce même public, dans l’hypothèse où un tel poste correspondant à leur profil serait disponible </a:t>
            </a:r>
            <a:endParaRPr lang="fr-FR" b="1" dirty="0">
              <a:solidFill>
                <a:schemeClr val="tx1"/>
              </a:solidFill>
              <a:latin typeface="Montserrat Light" panose="00000400000000000000" pitchFamily="2" charset="0"/>
            </a:endParaRPr>
          </a:p>
        </p:txBody>
      </p:sp>
      <p:sp>
        <p:nvSpPr>
          <p:cNvPr id="3" name="Espace réservé du numéro de diapositive 2">
            <a:extLst>
              <a:ext uri="{FF2B5EF4-FFF2-40B4-BE49-F238E27FC236}">
                <a16:creationId xmlns:a16="http://schemas.microsoft.com/office/drawing/2014/main" id="{9DB6A672-5CB3-6F03-738D-98857C979ABF}"/>
              </a:ext>
            </a:extLst>
          </p:cNvPr>
          <p:cNvSpPr>
            <a:spLocks noGrp="1"/>
          </p:cNvSpPr>
          <p:nvPr>
            <p:ph type="sldNum" sz="quarter" idx="27"/>
          </p:nvPr>
        </p:nvSpPr>
        <p:spPr/>
        <p:txBody>
          <a:bodyPr/>
          <a:lstStyle/>
          <a:p>
            <a:fld id="{209DEF0E-62F5-D748-9031-362336B3810A}" type="slidenum">
              <a:rPr lang="fr-FR" smtClean="0"/>
              <a:pPr/>
              <a:t>29</a:t>
            </a:fld>
            <a:endParaRPr lang="fr-FR"/>
          </a:p>
        </p:txBody>
      </p:sp>
      <p:sp>
        <p:nvSpPr>
          <p:cNvPr id="4" name="Espace réservé du texte 14">
            <a:extLst>
              <a:ext uri="{FF2B5EF4-FFF2-40B4-BE49-F238E27FC236}">
                <a16:creationId xmlns:a16="http://schemas.microsoft.com/office/drawing/2014/main" id="{4AD2A458-F9B3-CF9D-2AC7-F82658B9005E}"/>
              </a:ext>
            </a:extLst>
          </p:cNvPr>
          <p:cNvSpPr txBox="1">
            <a:spLocks/>
          </p:cNvSpPr>
          <p:nvPr/>
        </p:nvSpPr>
        <p:spPr>
          <a:xfrm>
            <a:off x="478261" y="1114259"/>
            <a:ext cx="10589132" cy="41991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10" baseline="0">
                <a:solidFill>
                  <a:srgbClr val="303431"/>
                </a:solidFill>
                <a:latin typeface="Montserrat"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Montserrat"/>
              </a:rPr>
              <a:t>Les conditions de travail et la conciliation vie pro / vie perso : les mesures envisageables</a:t>
            </a:r>
          </a:p>
        </p:txBody>
      </p:sp>
    </p:spTree>
    <p:extLst>
      <p:ext uri="{BB962C8B-B14F-4D97-AF65-F5344CB8AC3E}">
        <p14:creationId xmlns:p14="http://schemas.microsoft.com/office/powerpoint/2010/main" val="1837176569"/>
      </p:ext>
    </p:extLst>
  </p:cSld>
  <p:clrMapOvr>
    <a:masterClrMapping/>
  </p:clrMapOvr>
</p:sld>
</file>

<file path=ppt/theme/theme1.xml><?xml version="1.0" encoding="utf-8"?>
<a:theme xmlns:a="http://schemas.openxmlformats.org/drawingml/2006/main" name="Conception personnalisée">
  <a:themeElements>
    <a:clrScheme name="OMECA">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298FE82EE6E254AB81FFA2190AB6F5D" ma:contentTypeVersion="15" ma:contentTypeDescription="Crée un document." ma:contentTypeScope="" ma:versionID="5c5e7de8438850da800cdca1bd74514b">
  <xsd:schema xmlns:xsd="http://www.w3.org/2001/XMLSchema" xmlns:xs="http://www.w3.org/2001/XMLSchema" xmlns:p="http://schemas.microsoft.com/office/2006/metadata/properties" xmlns:ns2="f6a33185-7be9-4212-a0a7-62de176cb8fb" xmlns:ns3="c1d954c9-a6d1-4657-aebe-0b409e03c93c" targetNamespace="http://schemas.microsoft.com/office/2006/metadata/properties" ma:root="true" ma:fieldsID="b078ea285d770e200b1b331b21780688" ns2:_="" ns3:_="">
    <xsd:import namespace="f6a33185-7be9-4212-a0a7-62de176cb8fb"/>
    <xsd:import namespace="c1d954c9-a6d1-4657-aebe-0b409e03c93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a33185-7be9-4212-a0a7-62de176cb8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c0518c81-c1ba-45e4-9729-b2c73d8f0ad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d954c9-a6d1-4657-aebe-0b409e03c93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533d4db-2efc-42e2-8afc-39bdfe1e1024}" ma:internalName="TaxCatchAll" ma:showField="CatchAllData" ma:web="c1d954c9-a6d1-4657-aebe-0b409e03c93c">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1d954c9-a6d1-4657-aebe-0b409e03c93c" xsi:nil="true"/>
    <lcf76f155ced4ddcb4097134ff3c332f xmlns="f6a33185-7be9-4212-a0a7-62de176cb8f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69A17D3-863C-4D46-803F-10EB8A8CAF57}">
  <ds:schemaRefs>
    <ds:schemaRef ds:uri="c1d954c9-a6d1-4657-aebe-0b409e03c93c"/>
    <ds:schemaRef ds:uri="f6a33185-7be9-4212-a0a7-62de176cb8f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F0B9BA2-B470-450C-974B-455710E36A28}">
  <ds:schemaRefs>
    <ds:schemaRef ds:uri="c1d954c9-a6d1-4657-aebe-0b409e03c93c"/>
    <ds:schemaRef ds:uri="http://schemas.openxmlformats.org/package/2006/metadata/core-properties"/>
    <ds:schemaRef ds:uri="http://www.w3.org/XML/1998/namespace"/>
    <ds:schemaRef ds:uri="http://schemas.microsoft.com/office/2006/metadata/properties"/>
    <ds:schemaRef ds:uri="http://purl.org/dc/elements/1.1/"/>
    <ds:schemaRef ds:uri="http://schemas.microsoft.com/office/2006/documentManagement/types"/>
    <ds:schemaRef ds:uri="http://purl.org/dc/dcmitype/"/>
    <ds:schemaRef ds:uri="http://schemas.microsoft.com/office/infopath/2007/PartnerControls"/>
    <ds:schemaRef ds:uri="f6a33185-7be9-4212-a0a7-62de176cb8fb"/>
    <ds:schemaRef ds:uri="http://purl.org/dc/terms/"/>
  </ds:schemaRefs>
</ds:datastoreItem>
</file>

<file path=customXml/itemProps3.xml><?xml version="1.0" encoding="utf-8"?>
<ds:datastoreItem xmlns:ds="http://schemas.openxmlformats.org/officeDocument/2006/customXml" ds:itemID="{143ADCB9-6C62-4DED-AC8A-CAF32957DCB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2383</TotalTime>
  <Words>5573</Words>
  <Application>Microsoft Office PowerPoint</Application>
  <PresentationFormat>Grand écran</PresentationFormat>
  <Paragraphs>313</Paragraphs>
  <Slides>29</Slides>
  <Notes>0</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29</vt:i4>
      </vt:variant>
    </vt:vector>
  </HeadingPairs>
  <TitlesOfParts>
    <vt:vector size="41" baseType="lpstr">
      <vt:lpstr>Aptos</vt:lpstr>
      <vt:lpstr>Arial</vt:lpstr>
      <vt:lpstr>Calibri</vt:lpstr>
      <vt:lpstr>Calibri Light</vt:lpstr>
      <vt:lpstr>Courier New</vt:lpstr>
      <vt:lpstr>Montserrat</vt:lpstr>
      <vt:lpstr>Montserrat ExtraBold</vt:lpstr>
      <vt:lpstr>Montserrat ExtraLight</vt:lpstr>
      <vt:lpstr>Montserrat Light</vt:lpstr>
      <vt:lpstr>Segoe UI</vt:lpstr>
      <vt:lpstr>Wingdings</vt:lpstr>
      <vt:lpstr>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Lea Rouzaud</dc:creator>
  <cp:lastModifiedBy>Julien Nègre</cp:lastModifiedBy>
  <cp:revision>10</cp:revision>
  <dcterms:created xsi:type="dcterms:W3CDTF">2022-04-25T09:24:54Z</dcterms:created>
  <dcterms:modified xsi:type="dcterms:W3CDTF">2025-02-14T08:42:28Z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0x0101009298FE82EE6E254AB81FFA2190AB6F5D</vt:lpwstr>
  </property>
  <property fmtid="{D5CDD505-2E9C-101B-9397-08002B2CF9AE}" pid="3" name="MediaServiceImageTags">
    <vt:lpwstr/>
  </property>
</Properties>
</file>